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9"/>
  </p:notesMasterIdLst>
  <p:sldIdLst>
    <p:sldId id="256" r:id="rId2"/>
    <p:sldId id="257" r:id="rId3"/>
    <p:sldId id="260" r:id="rId4"/>
    <p:sldId id="262" r:id="rId5"/>
    <p:sldId id="258" r:id="rId6"/>
    <p:sldId id="261"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379357-7AED-4986-9A85-8ACAEEF5C312}" type="datetimeFigureOut">
              <a:rPr lang="en-US" smtClean="0"/>
              <a:t>8/18/2022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7F1474-DB25-4E52-B69A-B046743AE8FB}" type="slidenum">
              <a:rPr lang="en-US" smtClean="0"/>
              <a:t>‹#›</a:t>
            </a:fld>
            <a:endParaRPr lang="en-US"/>
          </a:p>
        </p:txBody>
      </p:sp>
    </p:spTree>
    <p:extLst>
      <p:ext uri="{BB962C8B-B14F-4D97-AF65-F5344CB8AC3E}">
        <p14:creationId xmlns:p14="http://schemas.microsoft.com/office/powerpoint/2010/main" val="417419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66EDBBFA-D9FC-43BC-95F7-72E240207101}" type="datetimeFigureOut">
              <a:rPr lang="en-US" smtClean="0"/>
              <a:t>8/14/2022</a:t>
            </a:fld>
            <a:endParaRPr lang="en-US"/>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endParaRPr lang="en-US"/>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A2AF887D-6E34-4A31-A0C6-B8CF0EA04396}" type="slidenum">
              <a:rPr lang="en-US" smtClean="0"/>
              <a:t>‹#›</a:t>
            </a:fld>
            <a:endParaRPr lang="en-US"/>
          </a:p>
        </p:txBody>
      </p:sp>
    </p:spTree>
    <p:extLst>
      <p:ext uri="{BB962C8B-B14F-4D97-AF65-F5344CB8AC3E}">
        <p14:creationId xmlns:p14="http://schemas.microsoft.com/office/powerpoint/2010/main" val="4270295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6EDBBFA-D9FC-43BC-95F7-72E240207101}" type="datetimeFigureOut">
              <a:rPr lang="en-US" smtClean="0"/>
              <a:t>8/14/2022</a:t>
            </a:fld>
            <a:endParaRPr lang="en-US"/>
          </a:p>
        </p:txBody>
      </p:sp>
      <p:sp>
        <p:nvSpPr>
          <p:cNvPr id="6" name="Footer Placeholder 5"/>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2AF887D-6E34-4A31-A0C6-B8CF0EA04396}" type="slidenum">
              <a:rPr lang="en-US" smtClean="0"/>
              <a:t>‹#›</a:t>
            </a:fld>
            <a:endParaRPr lang="en-US"/>
          </a:p>
        </p:txBody>
      </p:sp>
    </p:spTree>
    <p:extLst>
      <p:ext uri="{BB962C8B-B14F-4D97-AF65-F5344CB8AC3E}">
        <p14:creationId xmlns:p14="http://schemas.microsoft.com/office/powerpoint/2010/main" val="2768881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66EDBBFA-D9FC-43BC-95F7-72E240207101}" type="datetimeFigureOut">
              <a:rPr lang="en-US" smtClean="0"/>
              <a:t>8/14/2022</a:t>
            </a:fld>
            <a:endParaRPr lang="en-US"/>
          </a:p>
        </p:txBody>
      </p:sp>
      <p:sp>
        <p:nvSpPr>
          <p:cNvPr id="5" name="Footer Placeholder 4"/>
          <p:cNvSpPr>
            <a:spLocks noGrp="1"/>
          </p:cNvSpPr>
          <p:nvPr>
            <p:ph type="ftr" sz="quarter" idx="11"/>
          </p:nvPr>
        </p:nvSpPr>
        <p:spPr/>
        <p:txBody>
          <a:body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2AF887D-6E34-4A31-A0C6-B8CF0EA04396}" type="slidenum">
              <a:rPr lang="en-US" smtClean="0"/>
              <a:t>‹#›</a:t>
            </a:fld>
            <a:endParaRPr lang="en-US"/>
          </a:p>
        </p:txBody>
      </p:sp>
    </p:spTree>
    <p:extLst>
      <p:ext uri="{BB962C8B-B14F-4D97-AF65-F5344CB8AC3E}">
        <p14:creationId xmlns:p14="http://schemas.microsoft.com/office/powerpoint/2010/main" val="16192174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en-US" smtClean="0"/>
              <a:t>Click to edit Master title style</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66EDBBFA-D9FC-43BC-95F7-72E240207101}" type="datetimeFigureOut">
              <a:rPr lang="en-US" smtClean="0"/>
              <a:t>8/14/2022</a:t>
            </a:fld>
            <a:endParaRPr lang="en-US"/>
          </a:p>
        </p:txBody>
      </p:sp>
      <p:sp>
        <p:nvSpPr>
          <p:cNvPr id="5" name="Footer Placeholder 4"/>
          <p:cNvSpPr>
            <a:spLocks noGrp="1"/>
          </p:cNvSpPr>
          <p:nvPr>
            <p:ph type="ftr" sz="quarter" idx="11"/>
          </p:nvPr>
        </p:nvSpPr>
        <p:spPr/>
        <p:txBody>
          <a:bodyPr/>
          <a:lstStyle/>
          <a:p>
            <a:endParaRPr lang="en-US"/>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2AF887D-6E34-4A31-A0C6-B8CF0EA04396}" type="slidenum">
              <a:rPr lang="en-US" smtClean="0"/>
              <a:t>‹#›</a:t>
            </a:fld>
            <a:endParaRPr lang="en-US"/>
          </a:p>
        </p:txBody>
      </p:sp>
    </p:spTree>
    <p:extLst>
      <p:ext uri="{BB962C8B-B14F-4D97-AF65-F5344CB8AC3E}">
        <p14:creationId xmlns:p14="http://schemas.microsoft.com/office/powerpoint/2010/main" val="36618777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6EDBBFA-D9FC-43BC-95F7-72E240207101}" type="datetimeFigureOut">
              <a:rPr lang="en-US" smtClean="0"/>
              <a:t>8/14/2022</a:t>
            </a:fld>
            <a:endParaRPr lang="en-US"/>
          </a:p>
        </p:txBody>
      </p:sp>
      <p:sp>
        <p:nvSpPr>
          <p:cNvPr id="5" name="Footer Placeholder 4"/>
          <p:cNvSpPr>
            <a:spLocks noGrp="1"/>
          </p:cNvSpPr>
          <p:nvPr>
            <p:ph type="ftr" sz="quarter" idx="11"/>
          </p:nvPr>
        </p:nvSpPr>
        <p:spPr/>
        <p:txBody>
          <a:body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2AF887D-6E34-4A31-A0C6-B8CF0EA04396}" type="slidenum">
              <a:rPr lang="en-US" smtClean="0"/>
              <a:t>‹#›</a:t>
            </a:fld>
            <a:endParaRPr lang="en-US"/>
          </a:p>
        </p:txBody>
      </p:sp>
    </p:spTree>
    <p:extLst>
      <p:ext uri="{BB962C8B-B14F-4D97-AF65-F5344CB8AC3E}">
        <p14:creationId xmlns:p14="http://schemas.microsoft.com/office/powerpoint/2010/main" val="7556499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6EDBBFA-D9FC-43BC-95F7-72E240207101}" type="datetimeFigureOut">
              <a:rPr lang="en-US" smtClean="0"/>
              <a:t>8/14/2022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AF887D-6E34-4A31-A0C6-B8CF0EA04396}" type="slidenum">
              <a:rPr lang="en-US" smtClean="0"/>
              <a:t>‹#›</a:t>
            </a:fld>
            <a:endParaRPr lang="en-US"/>
          </a:p>
        </p:txBody>
      </p:sp>
    </p:spTree>
    <p:extLst>
      <p:ext uri="{BB962C8B-B14F-4D97-AF65-F5344CB8AC3E}">
        <p14:creationId xmlns:p14="http://schemas.microsoft.com/office/powerpoint/2010/main" val="34128661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6EDBBFA-D9FC-43BC-95F7-72E240207101}" type="datetimeFigureOut">
              <a:rPr lang="en-US" smtClean="0"/>
              <a:t>8/14/2022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AF887D-6E34-4A31-A0C6-B8CF0EA04396}" type="slidenum">
              <a:rPr lang="en-US" smtClean="0"/>
              <a:t>‹#›</a:t>
            </a:fld>
            <a:endParaRPr lang="en-US"/>
          </a:p>
        </p:txBody>
      </p:sp>
    </p:spTree>
    <p:extLst>
      <p:ext uri="{BB962C8B-B14F-4D97-AF65-F5344CB8AC3E}">
        <p14:creationId xmlns:p14="http://schemas.microsoft.com/office/powerpoint/2010/main" val="34302003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EDBBFA-D9FC-43BC-95F7-72E240207101}" type="datetimeFigureOut">
              <a:rPr lang="en-US" smtClean="0"/>
              <a:t>8/14/2022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F887D-6E34-4A31-A0C6-B8CF0EA04396}" type="slidenum">
              <a:rPr lang="en-US" smtClean="0"/>
              <a:t>‹#›</a:t>
            </a:fld>
            <a:endParaRPr lang="en-US"/>
          </a:p>
        </p:txBody>
      </p:sp>
    </p:spTree>
    <p:extLst>
      <p:ext uri="{BB962C8B-B14F-4D97-AF65-F5344CB8AC3E}">
        <p14:creationId xmlns:p14="http://schemas.microsoft.com/office/powerpoint/2010/main" val="30040408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EDBBFA-D9FC-43BC-95F7-72E240207101}" type="datetimeFigureOut">
              <a:rPr lang="en-US" smtClean="0"/>
              <a:t>8/14/2022</a:t>
            </a:fld>
            <a:endParaRPr lang="en-US"/>
          </a:p>
        </p:txBody>
      </p:sp>
      <p:sp>
        <p:nvSpPr>
          <p:cNvPr id="5" name="Footer Placeholder 4"/>
          <p:cNvSpPr>
            <a:spLocks noGrp="1"/>
          </p:cNvSpPr>
          <p:nvPr>
            <p:ph type="ftr" sz="quarter" idx="11"/>
          </p:nvPr>
        </p:nvSpPr>
        <p:spPr/>
        <p:txBody>
          <a:bodyPr/>
          <a:lstStyle/>
          <a:p>
            <a:endParaRPr lang="en-US"/>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2AF887D-6E34-4A31-A0C6-B8CF0EA04396}" type="slidenum">
              <a:rPr lang="en-US" smtClean="0"/>
              <a:t>‹#›</a:t>
            </a:fld>
            <a:endParaRPr lang="en-US"/>
          </a:p>
        </p:txBody>
      </p:sp>
    </p:spTree>
    <p:extLst>
      <p:ext uri="{BB962C8B-B14F-4D97-AF65-F5344CB8AC3E}">
        <p14:creationId xmlns:p14="http://schemas.microsoft.com/office/powerpoint/2010/main" val="2231322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EDBBFA-D9FC-43BC-95F7-72E240207101}" type="datetimeFigureOut">
              <a:rPr lang="en-US" smtClean="0"/>
              <a:t>8/14/2022</a:t>
            </a:fld>
            <a:endParaRPr lang="en-US"/>
          </a:p>
        </p:txBody>
      </p:sp>
      <p:sp>
        <p:nvSpPr>
          <p:cNvPr id="5" name="Footer Placeholder 4"/>
          <p:cNvSpPr>
            <a:spLocks noGrp="1"/>
          </p:cNvSpPr>
          <p:nvPr>
            <p:ph type="ftr" sz="quarter" idx="11"/>
          </p:nvPr>
        </p:nvSpPr>
        <p:spPr/>
        <p:txBody>
          <a:bodyPr/>
          <a:lstStyle>
            <a:lvl1pPr>
              <a:defRPr sz="1000" b="1"/>
            </a:lvl1pPr>
          </a:lstStyle>
          <a:p>
            <a:endParaRPr lang="en-US"/>
          </a:p>
        </p:txBody>
      </p:sp>
      <p:sp>
        <p:nvSpPr>
          <p:cNvPr id="6" name="Slide Number Placeholder 5"/>
          <p:cNvSpPr>
            <a:spLocks noGrp="1"/>
          </p:cNvSpPr>
          <p:nvPr>
            <p:ph type="sldNum" sz="quarter" idx="12"/>
          </p:nvPr>
        </p:nvSpPr>
        <p:spPr/>
        <p:txBody>
          <a:bodyPr/>
          <a:lstStyle/>
          <a:p>
            <a:fld id="{A2AF887D-6E34-4A31-A0C6-B8CF0EA04396}" type="slidenum">
              <a:rPr lang="en-US" smtClean="0"/>
              <a:t>‹#›</a:t>
            </a:fld>
            <a:endParaRPr lang="en-US"/>
          </a:p>
        </p:txBody>
      </p:sp>
    </p:spTree>
    <p:extLst>
      <p:ext uri="{BB962C8B-B14F-4D97-AF65-F5344CB8AC3E}">
        <p14:creationId xmlns:p14="http://schemas.microsoft.com/office/powerpoint/2010/main" val="2155826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6EDBBFA-D9FC-43BC-95F7-72E240207101}" type="datetimeFigureOut">
              <a:rPr lang="en-US" smtClean="0"/>
              <a:t>8/14/2022</a:t>
            </a:fld>
            <a:endParaRPr lang="en-US"/>
          </a:p>
        </p:txBody>
      </p:sp>
      <p:sp>
        <p:nvSpPr>
          <p:cNvPr id="5" name="Footer Placeholder 4"/>
          <p:cNvSpPr>
            <a:spLocks noGrp="1"/>
          </p:cNvSpPr>
          <p:nvPr>
            <p:ph type="ftr" sz="quarter" idx="11"/>
          </p:nvPr>
        </p:nvSpPr>
        <p:spPr/>
        <p:txBody>
          <a:bodyPr/>
          <a:lstStyle>
            <a:lvl1pPr>
              <a:defRPr sz="1000" b="1"/>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2AF887D-6E34-4A31-A0C6-B8CF0EA04396}" type="slidenum">
              <a:rPr lang="en-US" smtClean="0"/>
              <a:t>‹#›</a:t>
            </a:fld>
            <a:endParaRPr lang="en-US"/>
          </a:p>
        </p:txBody>
      </p:sp>
    </p:spTree>
    <p:extLst>
      <p:ext uri="{BB962C8B-B14F-4D97-AF65-F5344CB8AC3E}">
        <p14:creationId xmlns:p14="http://schemas.microsoft.com/office/powerpoint/2010/main" val="3669992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6EDBBFA-D9FC-43BC-95F7-72E240207101}" type="datetimeFigureOut">
              <a:rPr lang="en-US" smtClean="0"/>
              <a:t>8/14/2022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AF887D-6E34-4A31-A0C6-B8CF0EA04396}" type="slidenum">
              <a:rPr lang="en-US" smtClean="0"/>
              <a:t>‹#›</a:t>
            </a:fld>
            <a:endParaRPr lang="en-US"/>
          </a:p>
        </p:txBody>
      </p:sp>
    </p:spTree>
    <p:extLst>
      <p:ext uri="{BB962C8B-B14F-4D97-AF65-F5344CB8AC3E}">
        <p14:creationId xmlns:p14="http://schemas.microsoft.com/office/powerpoint/2010/main" val="3582889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6EDBBFA-D9FC-43BC-95F7-72E240207101}" type="datetimeFigureOut">
              <a:rPr lang="en-US" smtClean="0"/>
              <a:t>8/14/2022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AF887D-6E34-4A31-A0C6-B8CF0EA04396}" type="slidenum">
              <a:rPr lang="en-US" smtClean="0"/>
              <a:t>‹#›</a:t>
            </a:fld>
            <a:endParaRPr lang="en-US"/>
          </a:p>
        </p:txBody>
      </p:sp>
    </p:spTree>
    <p:extLst>
      <p:ext uri="{BB962C8B-B14F-4D97-AF65-F5344CB8AC3E}">
        <p14:creationId xmlns:p14="http://schemas.microsoft.com/office/powerpoint/2010/main" val="517523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EDBBFA-D9FC-43BC-95F7-72E240207101}" type="datetimeFigureOut">
              <a:rPr lang="en-US" smtClean="0"/>
              <a:t>8/14/2022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AF887D-6E34-4A31-A0C6-B8CF0EA04396}" type="slidenum">
              <a:rPr lang="en-US" smtClean="0"/>
              <a:t>‹#›</a:t>
            </a:fld>
            <a:endParaRPr lang="en-US"/>
          </a:p>
        </p:txBody>
      </p:sp>
    </p:spTree>
    <p:extLst>
      <p:ext uri="{BB962C8B-B14F-4D97-AF65-F5344CB8AC3E}">
        <p14:creationId xmlns:p14="http://schemas.microsoft.com/office/powerpoint/2010/main" val="1146070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EDBBFA-D9FC-43BC-95F7-72E240207101}" type="datetimeFigureOut">
              <a:rPr lang="en-US" smtClean="0"/>
              <a:t>8/14/2022</a:t>
            </a:fld>
            <a:endParaRPr lang="en-US"/>
          </a:p>
        </p:txBody>
      </p:sp>
      <p:sp>
        <p:nvSpPr>
          <p:cNvPr id="3" name="Footer Placeholder 2"/>
          <p:cNvSpPr>
            <a:spLocks noGrp="1"/>
          </p:cNvSpPr>
          <p:nvPr>
            <p:ph type="ftr" sz="quarter" idx="11"/>
          </p:nvPr>
        </p:nvSpPr>
        <p:spPr/>
        <p:txBody>
          <a:bodyPr/>
          <a:lstStyle/>
          <a:p>
            <a:endParaRPr lang="en-US"/>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A2AF887D-6E34-4A31-A0C6-B8CF0EA04396}" type="slidenum">
              <a:rPr lang="en-US" smtClean="0"/>
              <a:t>‹#›</a:t>
            </a:fld>
            <a:endParaRPr lang="en-US"/>
          </a:p>
        </p:txBody>
      </p:sp>
    </p:spTree>
    <p:extLst>
      <p:ext uri="{BB962C8B-B14F-4D97-AF65-F5344CB8AC3E}">
        <p14:creationId xmlns:p14="http://schemas.microsoft.com/office/powerpoint/2010/main" val="991306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6EDBBFA-D9FC-43BC-95F7-72E240207101}" type="datetimeFigureOut">
              <a:rPr lang="en-US" smtClean="0"/>
              <a:t>8/14/2022</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2AF887D-6E34-4A31-A0C6-B8CF0EA04396}" type="slidenum">
              <a:rPr lang="en-US" smtClean="0"/>
              <a:t>‹#›</a:t>
            </a:fld>
            <a:endParaRPr lang="en-US"/>
          </a:p>
        </p:txBody>
      </p:sp>
    </p:spTree>
    <p:extLst>
      <p:ext uri="{BB962C8B-B14F-4D97-AF65-F5344CB8AC3E}">
        <p14:creationId xmlns:p14="http://schemas.microsoft.com/office/powerpoint/2010/main" val="3962949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6EDBBFA-D9FC-43BC-95F7-72E240207101}" type="datetimeFigureOut">
              <a:rPr lang="en-US" smtClean="0"/>
              <a:t>8/14/2022</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2AF887D-6E34-4A31-A0C6-B8CF0EA04396}" type="slidenum">
              <a:rPr lang="en-US" smtClean="0"/>
              <a:t>‹#›</a:t>
            </a:fld>
            <a:endParaRPr lang="en-US"/>
          </a:p>
        </p:txBody>
      </p:sp>
    </p:spTree>
    <p:extLst>
      <p:ext uri="{BB962C8B-B14F-4D97-AF65-F5344CB8AC3E}">
        <p14:creationId xmlns:p14="http://schemas.microsoft.com/office/powerpoint/2010/main" val="3664491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alpha val="46000"/>
          </a:schemeClr>
        </a:solidFill>
        <a:effectLst/>
      </p:bgPr>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66EDBBFA-D9FC-43BC-95F7-72E240207101}" type="datetimeFigureOut">
              <a:rPr lang="en-US" smtClean="0"/>
              <a:t>8/14/2022</a:t>
            </a:fld>
            <a:endParaRPr lang="en-US"/>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endParaRPr lang="en-US"/>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A2AF887D-6E34-4A31-A0C6-B8CF0EA04396}" type="slidenum">
              <a:rPr lang="en-US" smtClean="0"/>
              <a:t>‹#›</a:t>
            </a:fld>
            <a:endParaRPr lang="en-US"/>
          </a:p>
        </p:txBody>
      </p:sp>
    </p:spTree>
    <p:extLst>
      <p:ext uri="{BB962C8B-B14F-4D97-AF65-F5344CB8AC3E}">
        <p14:creationId xmlns:p14="http://schemas.microsoft.com/office/powerpoint/2010/main" val="411352990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dkDnDiag">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23636"/>
            <a:ext cx="9144000" cy="1884363"/>
          </a:xfrm>
        </p:spPr>
        <p:txBody>
          <a:bodyPr>
            <a:normAutofit fontScale="90000"/>
          </a:bodyPr>
          <a:lstStyle/>
          <a:p>
            <a:pPr algn="ctr"/>
            <a:r>
              <a:rPr lang="en-US" sz="4000" dirty="0" smtClean="0"/>
              <a:t>Protection of classified information in the Western Balkan: The Information Integration approach</a:t>
            </a:r>
            <a:endParaRPr lang="en-US" sz="4000" dirty="0"/>
          </a:p>
        </p:txBody>
      </p:sp>
      <p:sp>
        <p:nvSpPr>
          <p:cNvPr id="5" name="Subtitle 4"/>
          <p:cNvSpPr>
            <a:spLocks noGrp="1"/>
          </p:cNvSpPr>
          <p:nvPr>
            <p:ph type="subTitle" idx="1"/>
          </p:nvPr>
        </p:nvSpPr>
        <p:spPr>
          <a:xfrm>
            <a:off x="1699491" y="4940880"/>
            <a:ext cx="9144000" cy="618980"/>
          </a:xfrm>
        </p:spPr>
        <p:txBody>
          <a:bodyPr>
            <a:normAutofit/>
          </a:bodyPr>
          <a:lstStyle/>
          <a:p>
            <a:pPr algn="ctr"/>
            <a:r>
              <a:rPr lang="en-US" sz="2400" dirty="0">
                <a:solidFill>
                  <a:schemeClr val="bg1"/>
                </a:solidFill>
              </a:rPr>
              <a:t>Savo </a:t>
            </a:r>
            <a:r>
              <a:rPr lang="en-US" sz="2400" dirty="0" err="1">
                <a:solidFill>
                  <a:schemeClr val="bg1"/>
                </a:solidFill>
              </a:rPr>
              <a:t>Vučinić</a:t>
            </a:r>
            <a:r>
              <a:rPr lang="en-US" sz="2400" dirty="0">
                <a:solidFill>
                  <a:schemeClr val="bg1"/>
                </a:solidFill>
              </a:rPr>
              <a:t>, Director, NSA of Montenegro</a:t>
            </a:r>
          </a:p>
          <a:p>
            <a:pPr algn="ctr"/>
            <a:endParaRPr lang="en-US" sz="2400" dirty="0">
              <a:solidFill>
                <a:schemeClr val="bg1"/>
              </a:solidFill>
            </a:endParaRPr>
          </a:p>
        </p:txBody>
      </p:sp>
      <p:pic>
        <p:nvPicPr>
          <p:cNvPr id="6" name="Picture 5"/>
          <p:cNvPicPr>
            <a:picLocks noChangeAspect="1"/>
          </p:cNvPicPr>
          <p:nvPr/>
        </p:nvPicPr>
        <p:blipFill>
          <a:blip r:embed="rId2"/>
          <a:stretch>
            <a:fillRect/>
          </a:stretch>
        </p:blipFill>
        <p:spPr>
          <a:xfrm>
            <a:off x="10443985" y="222784"/>
            <a:ext cx="649468" cy="737796"/>
          </a:xfrm>
          <a:prstGeom prst="rect">
            <a:avLst/>
          </a:prstGeom>
        </p:spPr>
      </p:pic>
      <p:sp>
        <p:nvSpPr>
          <p:cNvPr id="7" name="Rectangle 6"/>
          <p:cNvSpPr/>
          <p:nvPr/>
        </p:nvSpPr>
        <p:spPr>
          <a:xfrm>
            <a:off x="3048000" y="3416595"/>
            <a:ext cx="6096000" cy="646331"/>
          </a:xfrm>
          <a:prstGeom prst="rect">
            <a:avLst/>
          </a:prstGeom>
        </p:spPr>
        <p:txBody>
          <a:bodyPr>
            <a:spAutoFit/>
          </a:bodyPr>
          <a:lstStyle/>
          <a:p>
            <a:pPr algn="ctr"/>
            <a:r>
              <a:rPr lang="en-US" dirty="0" smtClean="0">
                <a:solidFill>
                  <a:schemeClr val="bg1"/>
                </a:solidFill>
              </a:rPr>
              <a:t>Marshall Center Alumni Security Forum</a:t>
            </a:r>
          </a:p>
          <a:p>
            <a:pPr algn="ctr"/>
            <a:r>
              <a:rPr lang="en-US" dirty="0" smtClean="0">
                <a:solidFill>
                  <a:schemeClr val="bg1"/>
                </a:solidFill>
              </a:rPr>
              <a:t>26-29 August 2022, </a:t>
            </a:r>
            <a:r>
              <a:rPr lang="en-US" dirty="0" err="1" smtClean="0">
                <a:solidFill>
                  <a:schemeClr val="bg1"/>
                </a:solidFill>
              </a:rPr>
              <a:t>Ohrid</a:t>
            </a:r>
            <a:r>
              <a:rPr lang="en-US" dirty="0" smtClean="0">
                <a:solidFill>
                  <a:schemeClr val="bg1"/>
                </a:solidFill>
              </a:rPr>
              <a:t>, North Macedonia </a:t>
            </a:r>
            <a:endParaRPr lang="en-US" dirty="0">
              <a:solidFill>
                <a:schemeClr val="bg1"/>
              </a:solidFill>
            </a:endParaRPr>
          </a:p>
        </p:txBody>
      </p:sp>
    </p:spTree>
    <p:extLst>
      <p:ext uri="{BB962C8B-B14F-4D97-AF65-F5344CB8AC3E}">
        <p14:creationId xmlns:p14="http://schemas.microsoft.com/office/powerpoint/2010/main" val="1673838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ME" dirty="0" smtClean="0"/>
              <a:t>Regional Cooperation</a:t>
            </a:r>
            <a:endParaRPr lang="en-US" dirty="0"/>
          </a:p>
        </p:txBody>
      </p:sp>
      <p:sp>
        <p:nvSpPr>
          <p:cNvPr id="3" name="Content Placeholder 2"/>
          <p:cNvSpPr>
            <a:spLocks noGrp="1"/>
          </p:cNvSpPr>
          <p:nvPr>
            <p:ph idx="1"/>
          </p:nvPr>
        </p:nvSpPr>
        <p:spPr>
          <a:xfrm>
            <a:off x="1154953" y="2926772"/>
            <a:ext cx="8825659" cy="3416300"/>
          </a:xfrm>
        </p:spPr>
        <p:txBody>
          <a:bodyPr>
            <a:normAutofit/>
          </a:bodyPr>
          <a:lstStyle/>
          <a:p>
            <a:r>
              <a:rPr lang="sr-Latn-ME" sz="3200" dirty="0" smtClean="0"/>
              <a:t>Exchange </a:t>
            </a:r>
            <a:r>
              <a:rPr lang="sr-Latn-ME" sz="3200" dirty="0"/>
              <a:t>of classified information</a:t>
            </a:r>
          </a:p>
          <a:p>
            <a:r>
              <a:rPr lang="sr-Latn-ME" sz="3200" dirty="0"/>
              <a:t>Bilateral consultations</a:t>
            </a:r>
          </a:p>
          <a:p>
            <a:r>
              <a:rPr lang="sr-Latn-ME" sz="3200" dirty="0" smtClean="0"/>
              <a:t>Regional Initatives (SEENSA, 6S ...)</a:t>
            </a:r>
            <a:endParaRPr lang="en-US" sz="3200" dirty="0"/>
          </a:p>
        </p:txBody>
      </p:sp>
      <p:pic>
        <p:nvPicPr>
          <p:cNvPr id="4" name="Picture 1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67673" y="242336"/>
            <a:ext cx="646315" cy="736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29689964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1905000" y="1499870"/>
            <a:ext cx="8458200" cy="4343400"/>
          </a:xfrm>
        </p:spPr>
        <p:txBody>
          <a:bodyPr vert="horz" wrap="square" lIns="91440" tIns="0" rIns="91440" bIns="45720" rtlCol="0">
            <a:normAutofit/>
          </a:bodyPr>
          <a:lstStyle/>
          <a:p>
            <a:pPr marL="0" indent="0">
              <a:buNone/>
              <a:defRPr/>
            </a:pPr>
            <a:endParaRPr lang="sr-Latn-CS" sz="1800" i="1" dirty="0">
              <a:solidFill>
                <a:schemeClr val="accent6">
                  <a:lumMod val="50000"/>
                </a:schemeClr>
              </a:solidFill>
              <a:cs typeface="Arial" charset="0"/>
            </a:endParaRPr>
          </a:p>
        </p:txBody>
      </p:sp>
      <p:graphicFrame>
        <p:nvGraphicFramePr>
          <p:cNvPr id="2" name="Table 1"/>
          <p:cNvGraphicFramePr>
            <a:graphicFrameLocks noGrp="1"/>
          </p:cNvGraphicFramePr>
          <p:nvPr>
            <p:extLst>
              <p:ext uri="{D42A27DB-BD31-4B8C-83A1-F6EECF244321}">
                <p14:modId xmlns:p14="http://schemas.microsoft.com/office/powerpoint/2010/main" val="548767028"/>
              </p:ext>
            </p:extLst>
          </p:nvPr>
        </p:nvGraphicFramePr>
        <p:xfrm>
          <a:off x="2050472" y="1126839"/>
          <a:ext cx="7675418" cy="5102418"/>
        </p:xfrm>
        <a:graphic>
          <a:graphicData uri="http://schemas.openxmlformats.org/drawingml/2006/table">
            <a:tbl>
              <a:tblPr firstRow="1" bandRow="1">
                <a:tableStyleId>{5C22544A-7EE6-4342-B048-85BDC9FD1C3A}</a:tableStyleId>
              </a:tblPr>
              <a:tblGrid>
                <a:gridCol w="3837709">
                  <a:extLst>
                    <a:ext uri="{9D8B030D-6E8A-4147-A177-3AD203B41FA5}">
                      <a16:colId xmlns:a16="http://schemas.microsoft.com/office/drawing/2014/main" val="765485376"/>
                    </a:ext>
                  </a:extLst>
                </a:gridCol>
                <a:gridCol w="3837709">
                  <a:extLst>
                    <a:ext uri="{9D8B030D-6E8A-4147-A177-3AD203B41FA5}">
                      <a16:colId xmlns:a16="http://schemas.microsoft.com/office/drawing/2014/main" val="3638779316"/>
                    </a:ext>
                  </a:extLst>
                </a:gridCol>
              </a:tblGrid>
              <a:tr h="486756">
                <a:tc gridSpan="2">
                  <a:txBody>
                    <a:bodyPr/>
                    <a:lstStyle/>
                    <a:p>
                      <a:pPr algn="ctr">
                        <a:lnSpc>
                          <a:spcPct val="106000"/>
                        </a:lnSpc>
                        <a:spcAft>
                          <a:spcPts val="0"/>
                        </a:spcAft>
                      </a:pPr>
                      <a:r>
                        <a:rPr lang="en-US" sz="2000" kern="1200" dirty="0">
                          <a:effectLst/>
                        </a:rPr>
                        <a:t>Signed Bilateral </a:t>
                      </a:r>
                      <a:r>
                        <a:rPr lang="en-US" sz="2000" kern="1200" dirty="0" smtClean="0">
                          <a:effectLst/>
                        </a:rPr>
                        <a:t>Agreements</a:t>
                      </a:r>
                      <a:r>
                        <a:rPr lang="sr-Latn-ME" sz="2000" kern="1200" dirty="0" smtClean="0">
                          <a:effectLst/>
                        </a:rPr>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tc>
                <a:tc hMerge="1">
                  <a:txBody>
                    <a:bodyPr/>
                    <a:lstStyle/>
                    <a:p>
                      <a:endParaRPr lang="en-GB"/>
                    </a:p>
                  </a:txBody>
                  <a:tcPr/>
                </a:tc>
                <a:extLst>
                  <a:ext uri="{0D108BD9-81ED-4DB2-BD59-A6C34878D82A}">
                    <a16:rowId xmlns:a16="http://schemas.microsoft.com/office/drawing/2014/main" val="516858852"/>
                  </a:ext>
                </a:extLst>
              </a:tr>
              <a:tr h="486756">
                <a:tc>
                  <a:txBody>
                    <a:bodyPr/>
                    <a:lstStyle/>
                    <a:p>
                      <a:pPr>
                        <a:lnSpc>
                          <a:spcPct val="106000"/>
                        </a:lnSpc>
                        <a:spcAft>
                          <a:spcPts val="0"/>
                        </a:spcAft>
                      </a:pPr>
                      <a:r>
                        <a:rPr lang="en-US" sz="2000" kern="1200" dirty="0">
                          <a:effectLst/>
                        </a:rPr>
                        <a:t>Republic of Slovakia</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6000"/>
                        </a:lnSpc>
                        <a:spcAft>
                          <a:spcPts val="0"/>
                        </a:spcAft>
                      </a:pPr>
                      <a:r>
                        <a:rPr lang="en-US" sz="2000" kern="1200" dirty="0">
                          <a:effectLst/>
                        </a:rPr>
                        <a:t>Republic of Slovenia</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067082602"/>
                  </a:ext>
                </a:extLst>
              </a:tr>
              <a:tr h="486756">
                <a:tc>
                  <a:txBody>
                    <a:bodyPr/>
                    <a:lstStyle/>
                    <a:p>
                      <a:pPr>
                        <a:lnSpc>
                          <a:spcPct val="106000"/>
                        </a:lnSpc>
                        <a:spcAft>
                          <a:spcPts val="0"/>
                        </a:spcAft>
                      </a:pPr>
                      <a:r>
                        <a:rPr lang="en-US" sz="2000" kern="1200" dirty="0">
                          <a:effectLst/>
                        </a:rPr>
                        <a:t>Check Republic</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6000"/>
                        </a:lnSpc>
                        <a:spcAft>
                          <a:spcPts val="0"/>
                        </a:spcAft>
                      </a:pPr>
                      <a:r>
                        <a:rPr lang="en-US" sz="2000" kern="1200">
                          <a:effectLst/>
                        </a:rPr>
                        <a:t>Hellenic Republic</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005111137"/>
                  </a:ext>
                </a:extLst>
              </a:tr>
              <a:tr h="486756">
                <a:tc>
                  <a:txBody>
                    <a:bodyPr/>
                    <a:lstStyle/>
                    <a:p>
                      <a:pPr>
                        <a:lnSpc>
                          <a:spcPct val="106000"/>
                        </a:lnSpc>
                        <a:spcAft>
                          <a:spcPts val="0"/>
                        </a:spcAft>
                      </a:pPr>
                      <a:r>
                        <a:rPr lang="en-US" sz="2000" kern="1200">
                          <a:effectLst/>
                        </a:rPr>
                        <a:t>Bulgaria</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6000"/>
                        </a:lnSpc>
                        <a:spcAft>
                          <a:spcPts val="0"/>
                        </a:spcAft>
                      </a:pPr>
                      <a:r>
                        <a:rPr lang="sr-Latn-ME" sz="2000" kern="1200">
                          <a:effectLst/>
                        </a:rPr>
                        <a:t>Republic of Italy</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71610689"/>
                  </a:ext>
                </a:extLst>
              </a:tr>
              <a:tr h="486756">
                <a:tc>
                  <a:txBody>
                    <a:bodyPr/>
                    <a:lstStyle/>
                    <a:p>
                      <a:pPr>
                        <a:lnSpc>
                          <a:spcPct val="106000"/>
                        </a:lnSpc>
                        <a:spcAft>
                          <a:spcPts val="0"/>
                        </a:spcAft>
                      </a:pPr>
                      <a:r>
                        <a:rPr lang="en-US" sz="2000" kern="1200">
                          <a:effectLst/>
                        </a:rPr>
                        <a:t>Bosnia and Hercegovina</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6000"/>
                        </a:lnSpc>
                        <a:spcAft>
                          <a:spcPts val="0"/>
                        </a:spcAft>
                      </a:pPr>
                      <a:r>
                        <a:rPr lang="sr-Latn-ME" sz="2000" kern="1200">
                          <a:effectLst/>
                        </a:rPr>
                        <a:t>Kingdom of Spain</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259017424"/>
                  </a:ext>
                </a:extLst>
              </a:tr>
              <a:tr h="486756">
                <a:tc>
                  <a:txBody>
                    <a:bodyPr/>
                    <a:lstStyle/>
                    <a:p>
                      <a:pPr>
                        <a:lnSpc>
                          <a:spcPct val="106000"/>
                        </a:lnSpc>
                        <a:spcAft>
                          <a:spcPts val="0"/>
                        </a:spcAft>
                      </a:pPr>
                      <a:r>
                        <a:rPr lang="en-US" sz="2000" kern="1200">
                          <a:effectLst/>
                        </a:rPr>
                        <a:t>Kingdom of Norway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6000"/>
                        </a:lnSpc>
                        <a:spcAft>
                          <a:spcPts val="0"/>
                        </a:spcAft>
                      </a:pPr>
                      <a:r>
                        <a:rPr lang="sr-Latn-ME" sz="2000" kern="1200">
                          <a:effectLst/>
                        </a:rPr>
                        <a:t>Hungary</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36252334"/>
                  </a:ext>
                </a:extLst>
              </a:tr>
              <a:tr h="486756">
                <a:tc>
                  <a:txBody>
                    <a:bodyPr/>
                    <a:lstStyle/>
                    <a:p>
                      <a:pPr>
                        <a:lnSpc>
                          <a:spcPct val="106000"/>
                        </a:lnSpc>
                        <a:spcAft>
                          <a:spcPts val="0"/>
                        </a:spcAft>
                      </a:pPr>
                      <a:r>
                        <a:rPr lang="en-US" sz="2000" kern="1200">
                          <a:effectLst/>
                        </a:rPr>
                        <a:t>Cyprus</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6000"/>
                        </a:lnSpc>
                        <a:spcAft>
                          <a:spcPts val="0"/>
                        </a:spcAft>
                      </a:pPr>
                      <a:r>
                        <a:rPr lang="en-US" sz="2000" kern="1200">
                          <a:effectLst/>
                        </a:rPr>
                        <a:t>French Republic</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454095164"/>
                  </a:ext>
                </a:extLst>
              </a:tr>
              <a:tr h="486756">
                <a:tc>
                  <a:txBody>
                    <a:bodyPr/>
                    <a:lstStyle/>
                    <a:p>
                      <a:pPr>
                        <a:lnSpc>
                          <a:spcPct val="106000"/>
                        </a:lnSpc>
                        <a:spcAft>
                          <a:spcPts val="0"/>
                        </a:spcAft>
                      </a:pPr>
                      <a:r>
                        <a:rPr lang="en-US" sz="2000" kern="1200">
                          <a:effectLst/>
                        </a:rPr>
                        <a:t>Albania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6000"/>
                        </a:lnSpc>
                        <a:spcAft>
                          <a:spcPts val="0"/>
                        </a:spcAft>
                      </a:pPr>
                      <a:r>
                        <a:rPr lang="en-US" sz="2000" kern="1200">
                          <a:effectLst/>
                        </a:rPr>
                        <a:t>USA</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62393521"/>
                  </a:ext>
                </a:extLst>
              </a:tr>
              <a:tr h="486756">
                <a:tc>
                  <a:txBody>
                    <a:bodyPr/>
                    <a:lstStyle/>
                    <a:p>
                      <a:pPr>
                        <a:lnSpc>
                          <a:spcPct val="106000"/>
                        </a:lnSpc>
                        <a:spcAft>
                          <a:spcPts val="0"/>
                        </a:spcAft>
                      </a:pPr>
                      <a:r>
                        <a:rPr lang="en-US" sz="2000" kern="1200">
                          <a:effectLst/>
                        </a:rPr>
                        <a:t>Republic of Poland</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6000"/>
                        </a:lnSpc>
                        <a:spcAft>
                          <a:spcPts val="0"/>
                        </a:spcAft>
                      </a:pPr>
                      <a:r>
                        <a:rPr lang="en-US" sz="2000" kern="1200">
                          <a:effectLst/>
                        </a:rPr>
                        <a:t>Germany</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836225300"/>
                  </a:ext>
                </a:extLst>
              </a:tr>
              <a:tr h="486756">
                <a:tc>
                  <a:txBody>
                    <a:bodyPr/>
                    <a:lstStyle/>
                    <a:p>
                      <a:pPr>
                        <a:lnSpc>
                          <a:spcPct val="106000"/>
                        </a:lnSpc>
                        <a:spcAft>
                          <a:spcPts val="0"/>
                        </a:spcAft>
                      </a:pPr>
                      <a:r>
                        <a:rPr lang="en-US" sz="2000" kern="1200">
                          <a:effectLst/>
                        </a:rPr>
                        <a:t>Republic of North Macedonia</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6000"/>
                        </a:lnSpc>
                        <a:spcAft>
                          <a:spcPts val="0"/>
                        </a:spcAft>
                      </a:pPr>
                      <a:r>
                        <a:rPr lang="en-US" sz="2000" kern="1200" dirty="0">
                          <a:effectLst/>
                        </a:rPr>
                        <a:t>Republic of Latvia</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753659082"/>
                  </a:ext>
                </a:extLst>
              </a:tr>
            </a:tbl>
          </a:graphicData>
        </a:graphic>
      </p:graphicFrame>
      <p:pic>
        <p:nvPicPr>
          <p:cNvPr id="7" name="Picture 1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67673" y="242336"/>
            <a:ext cx="646315" cy="736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7441818"/>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dirty="0"/>
              <a:t>Montenegro - </a:t>
            </a:r>
            <a:r>
              <a:rPr lang="sr-Latn-ME" dirty="0" smtClean="0"/>
              <a:t>Access </a:t>
            </a:r>
            <a:r>
              <a:rPr lang="sr-Latn-ME" dirty="0"/>
              <a:t>to information</a:t>
            </a:r>
            <a:endParaRPr lang="en-US" dirty="0"/>
          </a:p>
        </p:txBody>
      </p:sp>
      <p:sp>
        <p:nvSpPr>
          <p:cNvPr id="3" name="Content Placeholder 2"/>
          <p:cNvSpPr>
            <a:spLocks noGrp="1"/>
          </p:cNvSpPr>
          <p:nvPr>
            <p:ph idx="1"/>
          </p:nvPr>
        </p:nvSpPr>
        <p:spPr>
          <a:xfrm>
            <a:off x="1154954" y="3120738"/>
            <a:ext cx="8825659" cy="2725881"/>
          </a:xfrm>
        </p:spPr>
        <p:txBody>
          <a:bodyPr>
            <a:normAutofit/>
          </a:bodyPr>
          <a:lstStyle/>
          <a:p>
            <a:r>
              <a:rPr lang="en-US" sz="3200" dirty="0"/>
              <a:t>Law on Free Access to </a:t>
            </a:r>
            <a:r>
              <a:rPr lang="en-US" sz="3200" dirty="0" smtClean="0"/>
              <a:t>Information</a:t>
            </a:r>
            <a:endParaRPr lang="sr-Latn-ME" sz="3200" dirty="0" smtClean="0"/>
          </a:p>
          <a:p>
            <a:r>
              <a:rPr lang="en-US" sz="3200" dirty="0"/>
              <a:t>Law on Classified </a:t>
            </a:r>
            <a:r>
              <a:rPr lang="en-US" sz="3200" dirty="0" smtClean="0"/>
              <a:t>Information</a:t>
            </a:r>
            <a:endParaRPr lang="sr-Latn-ME" sz="3200" dirty="0" smtClean="0"/>
          </a:p>
          <a:p>
            <a:r>
              <a:rPr lang="sr-Latn-ME" sz="3200" dirty="0" smtClean="0"/>
              <a:t>Examples (Fake CI ...)</a:t>
            </a:r>
            <a:endParaRPr lang="en-US" sz="3200" dirty="0"/>
          </a:p>
        </p:txBody>
      </p:sp>
      <p:pic>
        <p:nvPicPr>
          <p:cNvPr id="4" name="Picture 1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67673" y="242336"/>
            <a:ext cx="646315" cy="736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25056908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dirty="0" smtClean="0"/>
              <a:t>Montenegro NSA</a:t>
            </a:r>
            <a:endParaRPr lang="en-US" dirty="0"/>
          </a:p>
        </p:txBody>
      </p:sp>
      <p:sp>
        <p:nvSpPr>
          <p:cNvPr id="3" name="Content Placeholder 2"/>
          <p:cNvSpPr>
            <a:spLocks noGrp="1"/>
          </p:cNvSpPr>
          <p:nvPr>
            <p:ph idx="1"/>
          </p:nvPr>
        </p:nvSpPr>
        <p:spPr>
          <a:xfrm>
            <a:off x="1154954" y="3120738"/>
            <a:ext cx="8825659" cy="2725881"/>
          </a:xfrm>
        </p:spPr>
        <p:txBody>
          <a:bodyPr>
            <a:normAutofit/>
          </a:bodyPr>
          <a:lstStyle/>
          <a:p>
            <a:r>
              <a:rPr lang="sr-Latn-ME" sz="3200" dirty="0" smtClean="0"/>
              <a:t>MNE NSA</a:t>
            </a:r>
            <a:r>
              <a:rPr lang="en-US" sz="3200" dirty="0" smtClean="0"/>
              <a:t> </a:t>
            </a:r>
            <a:r>
              <a:rPr lang="en-US" sz="3200" dirty="0"/>
              <a:t>was established in </a:t>
            </a:r>
            <a:r>
              <a:rPr lang="en-US" sz="3200" dirty="0" smtClean="0"/>
              <a:t>2008</a:t>
            </a:r>
            <a:endParaRPr lang="sr-Latn-ME" sz="3200" dirty="0" smtClean="0"/>
          </a:p>
          <a:p>
            <a:r>
              <a:rPr lang="sr-Latn-ME" sz="3200" dirty="0" smtClean="0"/>
              <a:t>Inspection survey</a:t>
            </a:r>
          </a:p>
          <a:p>
            <a:r>
              <a:rPr lang="sr-Latn-ME" sz="3200" dirty="0"/>
              <a:t>C</a:t>
            </a:r>
            <a:r>
              <a:rPr lang="en-US" sz="3200" dirty="0" err="1" smtClean="0"/>
              <a:t>ompetencies</a:t>
            </a:r>
            <a:endParaRPr lang="en-US" sz="3200" dirty="0"/>
          </a:p>
        </p:txBody>
      </p:sp>
      <p:pic>
        <p:nvPicPr>
          <p:cNvPr id="4" name="Picture 1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67673" y="242336"/>
            <a:ext cx="646315" cy="736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11289665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dirty="0" smtClean="0"/>
              <a:t>NATO</a:t>
            </a:r>
            <a:endParaRPr lang="en-US" dirty="0"/>
          </a:p>
        </p:txBody>
      </p:sp>
      <p:pic>
        <p:nvPicPr>
          <p:cNvPr id="4" name="Picture 1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67673" y="242336"/>
            <a:ext cx="646315" cy="736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 name="Content Placeholder 2"/>
          <p:cNvSpPr>
            <a:spLocks noGrp="1"/>
          </p:cNvSpPr>
          <p:nvPr>
            <p:ph idx="1"/>
          </p:nvPr>
        </p:nvSpPr>
        <p:spPr>
          <a:xfrm>
            <a:off x="1154953" y="2843645"/>
            <a:ext cx="8825659" cy="3416300"/>
          </a:xfrm>
        </p:spPr>
        <p:txBody>
          <a:bodyPr rtlCol="0">
            <a:normAutofit/>
          </a:bodyPr>
          <a:lstStyle/>
          <a:p>
            <a:pPr algn="just">
              <a:buFont typeface="Wingdings" pitchFamily="2" charset="2"/>
              <a:buChar char="ü"/>
              <a:defRPr/>
            </a:pPr>
            <a:r>
              <a:rPr lang="sr-Latn-ME" sz="3200" dirty="0" smtClean="0">
                <a:solidFill>
                  <a:schemeClr val="accent6">
                    <a:lumMod val="50000"/>
                  </a:schemeClr>
                </a:solidFill>
              </a:rPr>
              <a:t>Legal framework</a:t>
            </a:r>
          </a:p>
          <a:p>
            <a:pPr algn="just">
              <a:buFont typeface="Wingdings" pitchFamily="2" charset="2"/>
              <a:buChar char="ü"/>
              <a:defRPr/>
            </a:pPr>
            <a:r>
              <a:rPr lang="sr-Latn-ME" sz="3200" dirty="0" smtClean="0">
                <a:solidFill>
                  <a:schemeClr val="accent6">
                    <a:lumMod val="50000"/>
                  </a:schemeClr>
                </a:solidFill>
              </a:rPr>
              <a:t>The </a:t>
            </a:r>
            <a:r>
              <a:rPr lang="en-US" sz="3200" dirty="0" smtClean="0">
                <a:solidFill>
                  <a:schemeClr val="accent6">
                    <a:lumMod val="50000"/>
                  </a:schemeClr>
                </a:solidFill>
              </a:rPr>
              <a:t>role </a:t>
            </a:r>
            <a:r>
              <a:rPr lang="en-US" sz="3200" dirty="0">
                <a:solidFill>
                  <a:schemeClr val="accent6">
                    <a:lumMod val="50000"/>
                  </a:schemeClr>
                </a:solidFill>
              </a:rPr>
              <a:t>of the </a:t>
            </a:r>
            <a:r>
              <a:rPr lang="en-US" sz="3200" dirty="0" smtClean="0">
                <a:solidFill>
                  <a:schemeClr val="accent6">
                    <a:lumMod val="50000"/>
                  </a:schemeClr>
                </a:solidFill>
              </a:rPr>
              <a:t>NSA</a:t>
            </a:r>
            <a:r>
              <a:rPr lang="sr-Latn-ME" sz="3200" dirty="0" smtClean="0">
                <a:solidFill>
                  <a:schemeClr val="accent6">
                    <a:lumMod val="50000"/>
                  </a:schemeClr>
                </a:solidFill>
              </a:rPr>
              <a:t> (NSA, NCSA, SSA, NDA)</a:t>
            </a:r>
          </a:p>
          <a:p>
            <a:pPr algn="just">
              <a:buFont typeface="Wingdings" pitchFamily="2" charset="2"/>
              <a:buChar char="ü"/>
              <a:defRPr/>
            </a:pPr>
            <a:r>
              <a:rPr lang="sr-Latn-ME" sz="3200" dirty="0" smtClean="0">
                <a:solidFill>
                  <a:schemeClr val="accent6">
                    <a:lumMod val="50000"/>
                  </a:schemeClr>
                </a:solidFill>
              </a:rPr>
              <a:t>Consultations and inspection survey</a:t>
            </a:r>
          </a:p>
          <a:p>
            <a:pPr algn="just">
              <a:buFont typeface="Wingdings" pitchFamily="2" charset="2"/>
              <a:buChar char="ü"/>
              <a:defRPr/>
            </a:pPr>
            <a:endParaRPr lang="sr-Latn-ME" sz="3200" dirty="0" smtClean="0">
              <a:solidFill>
                <a:schemeClr val="accent6">
                  <a:lumMod val="50000"/>
                </a:schemeClr>
              </a:solidFill>
            </a:endParaRPr>
          </a:p>
          <a:p>
            <a:pPr algn="just">
              <a:buFont typeface="Wingdings" pitchFamily="2" charset="2"/>
              <a:buChar char="ü"/>
              <a:defRPr/>
            </a:pPr>
            <a:endParaRPr lang="sr-Latn-ME" sz="3200" dirty="0" smtClean="0">
              <a:solidFill>
                <a:schemeClr val="accent6">
                  <a:lumMod val="50000"/>
                </a:schemeClr>
              </a:solidFill>
            </a:endParaRPr>
          </a:p>
          <a:p>
            <a:pPr algn="just">
              <a:buFont typeface="Wingdings" pitchFamily="2" charset="2"/>
              <a:buChar char="ü"/>
              <a:defRPr/>
            </a:pPr>
            <a:endParaRPr lang="en-US" sz="1800" dirty="0">
              <a:solidFill>
                <a:schemeClr val="accent6">
                  <a:lumMod val="50000"/>
                </a:schemeClr>
              </a:solidFill>
            </a:endParaRPr>
          </a:p>
        </p:txBody>
      </p:sp>
    </p:spTree>
    <p:extLst>
      <p:ext uri="{BB962C8B-B14F-4D97-AF65-F5344CB8AC3E}">
        <p14:creationId xmlns:p14="http://schemas.microsoft.com/office/powerpoint/2010/main" val="649563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dirty="0" smtClean="0"/>
              <a:t>EU Integration process</a:t>
            </a:r>
            <a:endParaRPr lang="en-US" dirty="0"/>
          </a:p>
        </p:txBody>
      </p:sp>
      <p:pic>
        <p:nvPicPr>
          <p:cNvPr id="4" name="Picture 1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67673" y="242336"/>
            <a:ext cx="646315" cy="736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 name="Content Placeholder 2"/>
          <p:cNvSpPr>
            <a:spLocks noGrp="1"/>
          </p:cNvSpPr>
          <p:nvPr>
            <p:ph idx="1"/>
          </p:nvPr>
        </p:nvSpPr>
        <p:spPr>
          <a:xfrm>
            <a:off x="1348918" y="2187864"/>
            <a:ext cx="8825659" cy="3416300"/>
          </a:xfrm>
        </p:spPr>
        <p:txBody>
          <a:bodyPr rtlCol="0">
            <a:noAutofit/>
          </a:bodyPr>
          <a:lstStyle/>
          <a:p>
            <a:pPr algn="just">
              <a:buFont typeface="Wingdings" panose="05000000000000000000" pitchFamily="2" charset="2"/>
              <a:buChar char="Ø"/>
              <a:defRPr/>
            </a:pPr>
            <a:endParaRPr lang="en-US" sz="2000" i="1" dirty="0">
              <a:solidFill>
                <a:schemeClr val="accent6">
                  <a:lumMod val="50000"/>
                </a:schemeClr>
              </a:solidFill>
            </a:endParaRPr>
          </a:p>
          <a:p>
            <a:pPr algn="just">
              <a:buFont typeface="Wingdings" panose="05000000000000000000" pitchFamily="2" charset="2"/>
              <a:buChar char="Ø"/>
              <a:defRPr/>
            </a:pPr>
            <a:r>
              <a:rPr lang="en-US" sz="2000" i="1" dirty="0">
                <a:solidFill>
                  <a:schemeClr val="tx1"/>
                </a:solidFill>
              </a:rPr>
              <a:t>The Agreement between Montenegro and the European Union on security procedures for exchanging and protection of classified information (Official Journal of the European Union L 260/2  from 02.10.2010);</a:t>
            </a:r>
          </a:p>
          <a:p>
            <a:pPr algn="just">
              <a:buFont typeface="Wingdings" panose="05000000000000000000" pitchFamily="2" charset="2"/>
              <a:buChar char="Ø"/>
              <a:defRPr/>
            </a:pPr>
            <a:endParaRPr lang="en-US" sz="2000" i="1" dirty="0">
              <a:solidFill>
                <a:schemeClr val="tx1"/>
              </a:solidFill>
            </a:endParaRPr>
          </a:p>
          <a:p>
            <a:pPr algn="just">
              <a:buFont typeface="Wingdings" panose="05000000000000000000" pitchFamily="2" charset="2"/>
              <a:buChar char="Ø"/>
              <a:defRPr/>
            </a:pPr>
            <a:r>
              <a:rPr lang="en-US" sz="2000" i="1" dirty="0">
                <a:solidFill>
                  <a:schemeClr val="tx1"/>
                </a:solidFill>
              </a:rPr>
              <a:t>The security arrangements between the Directorate for Protection of Classified Information (NSA) of Montenegro, the Office of Security in General Secretariat of the Council of the EU (GSCS) and the European Commission Directorate of Security (ECSD) for the protection of classified information exchanged between the EU and Montenegro.</a:t>
            </a:r>
          </a:p>
          <a:p>
            <a:pPr marL="0" indent="0" algn="just">
              <a:buNone/>
              <a:defRPr/>
            </a:pPr>
            <a:endParaRPr lang="en-US" sz="2000" i="1" dirty="0">
              <a:solidFill>
                <a:schemeClr val="accent6">
                  <a:lumMod val="50000"/>
                </a:schemeClr>
              </a:solidFill>
            </a:endParaRPr>
          </a:p>
          <a:p>
            <a:pPr algn="just">
              <a:buNone/>
              <a:defRPr/>
            </a:pPr>
            <a:endParaRPr lang="en-US" sz="2000" dirty="0">
              <a:solidFill>
                <a:schemeClr val="accent6">
                  <a:lumMod val="50000"/>
                </a:schemeClr>
              </a:solidFill>
            </a:endParaRPr>
          </a:p>
          <a:p>
            <a:pPr algn="just">
              <a:buFont typeface="Wingdings" pitchFamily="2" charset="2"/>
              <a:buChar char="ü"/>
              <a:defRPr/>
            </a:pPr>
            <a:endParaRPr lang="en-US" sz="2000" dirty="0">
              <a:solidFill>
                <a:schemeClr val="accent6">
                  <a:lumMod val="50000"/>
                </a:schemeClr>
              </a:solidFill>
            </a:endParaRPr>
          </a:p>
        </p:txBody>
      </p:sp>
    </p:spTree>
    <p:extLst>
      <p:ext uri="{BB962C8B-B14F-4D97-AF65-F5344CB8AC3E}">
        <p14:creationId xmlns:p14="http://schemas.microsoft.com/office/powerpoint/2010/main" val="26735486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Custom 1">
      <a:dk1>
        <a:sysClr val="windowText" lastClr="000000"/>
      </a:dk1>
      <a:lt1>
        <a:sysClr val="window" lastClr="FFFFFF"/>
      </a:lt1>
      <a:dk2>
        <a:srgbClr val="B01513"/>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4751</TotalTime>
  <Words>234</Words>
  <Application>Microsoft Office PowerPoint</Application>
  <PresentationFormat>Widescreen</PresentationFormat>
  <Paragraphs>46</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Century Gothic</vt:lpstr>
      <vt:lpstr>Times New Roman</vt:lpstr>
      <vt:lpstr>Wingdings</vt:lpstr>
      <vt:lpstr>Wingdings 3</vt:lpstr>
      <vt:lpstr>Ion Boardroom</vt:lpstr>
      <vt:lpstr>Protection of classified information in the Western Balkan: The Information Integration approach</vt:lpstr>
      <vt:lpstr>Regional Cooperation</vt:lpstr>
      <vt:lpstr>PowerPoint Presentation</vt:lpstr>
      <vt:lpstr>Montenegro - Access to information</vt:lpstr>
      <vt:lpstr>Montenegro NSA</vt:lpstr>
      <vt:lpstr>NATO</vt:lpstr>
      <vt:lpstr>EU Integration process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Protection of classified information in the Western Balkan: The Information Integration approach</dc:title>
  <dc:creator>Savo</dc:creator>
  <cp:lastModifiedBy>Savo</cp:lastModifiedBy>
  <cp:revision>16</cp:revision>
  <dcterms:created xsi:type="dcterms:W3CDTF">2022-08-14T15:07:09Z</dcterms:created>
  <dcterms:modified xsi:type="dcterms:W3CDTF">2022-08-17T22:18:55Z</dcterms:modified>
</cp:coreProperties>
</file>