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3" r:id="rId4"/>
    <p:sldId id="257" r:id="rId5"/>
    <p:sldId id="264" r:id="rId6"/>
    <p:sldId id="262" r:id="rId7"/>
    <p:sldId id="265" r:id="rId8"/>
    <p:sldId id="267" r:id="rId9"/>
    <p:sldId id="268" r:id="rId10"/>
    <p:sldId id="269" r:id="rId11"/>
    <p:sldId id="270" r:id="rId12"/>
    <p:sldId id="271" r:id="rId13"/>
    <p:sldId id="272" r:id="rId14"/>
    <p:sldId id="259"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8/27/2023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8/27/2023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8/27/2023</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8/27/2023</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8/27/2023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8/27/2023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5448" cy="2209800"/>
          </a:xfrm>
        </p:spPr>
        <p:txBody>
          <a:bodyPr>
            <a:noAutofit/>
          </a:bodyPr>
          <a:lstStyle/>
          <a:p>
            <a:pPr algn="ctr"/>
            <a:r>
              <a:rPr lang="en-GB" sz="3200" dirty="0" smtClean="0"/>
              <a:t>PROTECTION OF CRITICAL INFRASTRUCTURE IN NORTH MACEDONIA</a:t>
            </a:r>
            <a:br>
              <a:rPr lang="en-GB" sz="3200" dirty="0" smtClean="0"/>
            </a:br>
            <a:r>
              <a:rPr lang="en-GB" sz="3200" dirty="0" smtClean="0"/>
              <a:t>-THE CHALLENGES OF THE LEGISLATIVE PROCESS-</a:t>
            </a:r>
            <a:endParaRPr lang="en-GB" sz="3200" dirty="0"/>
          </a:p>
        </p:txBody>
      </p:sp>
      <p:sp>
        <p:nvSpPr>
          <p:cNvPr id="3" name="Subtitle 2"/>
          <p:cNvSpPr>
            <a:spLocks noGrp="1"/>
          </p:cNvSpPr>
          <p:nvPr>
            <p:ph type="subTitle" idx="1"/>
          </p:nvPr>
        </p:nvSpPr>
        <p:spPr>
          <a:xfrm>
            <a:off x="533400" y="4114800"/>
            <a:ext cx="7854696" cy="1676400"/>
          </a:xfrm>
        </p:spPr>
        <p:txBody>
          <a:bodyPr>
            <a:normAutofit fontScale="70000" lnSpcReduction="20000"/>
          </a:bodyPr>
          <a:lstStyle/>
          <a:p>
            <a:pPr algn="ctr"/>
            <a:r>
              <a:rPr lang="en-GB" sz="3100" dirty="0" smtClean="0"/>
              <a:t>Prof. Dr. Aleksandra </a:t>
            </a:r>
            <a:r>
              <a:rPr lang="en-GB" sz="3100" dirty="0" err="1" smtClean="0"/>
              <a:t>Deanoska</a:t>
            </a:r>
            <a:r>
              <a:rPr lang="en-GB" sz="3100" dirty="0" smtClean="0"/>
              <a:t> – </a:t>
            </a:r>
            <a:r>
              <a:rPr lang="en-GB" sz="3100" dirty="0" err="1" smtClean="0"/>
              <a:t>Trendafilova</a:t>
            </a:r>
            <a:r>
              <a:rPr lang="en-GB" sz="2800" dirty="0" smtClean="0"/>
              <a:t>, </a:t>
            </a:r>
          </a:p>
          <a:p>
            <a:endParaRPr lang="en-GB" dirty="0" smtClean="0"/>
          </a:p>
          <a:p>
            <a:pPr algn="ctr"/>
            <a:r>
              <a:rPr lang="en-GB" dirty="0" smtClean="0"/>
              <a:t>Faculty of Law “</a:t>
            </a:r>
            <a:r>
              <a:rPr lang="en-GB" dirty="0" err="1" smtClean="0"/>
              <a:t>Iustinianus</a:t>
            </a:r>
            <a:r>
              <a:rPr lang="en-GB" dirty="0" smtClean="0"/>
              <a:t> Primus”</a:t>
            </a:r>
          </a:p>
          <a:p>
            <a:pPr algn="ctr"/>
            <a:r>
              <a:rPr lang="en-GB" dirty="0" smtClean="0"/>
              <a:t>Ss. Cyril and Methodius University, Skopje </a:t>
            </a:r>
          </a:p>
          <a:p>
            <a:pPr algn="ctr"/>
            <a:r>
              <a:rPr lang="en-GB" dirty="0" smtClean="0"/>
              <a:t> e-mail: aleksandra.deanoska@gmail.com</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pPr algn="ctr"/>
            <a:r>
              <a:rPr lang="en-GB" sz="3400" dirty="0" smtClean="0"/>
              <a:t>Sectors of national critical infrastructure</a:t>
            </a:r>
            <a:endParaRPr lang="en-GB" sz="3400" dirty="0"/>
          </a:p>
        </p:txBody>
      </p:sp>
      <p:sp>
        <p:nvSpPr>
          <p:cNvPr id="3" name="Content Placeholder 2"/>
          <p:cNvSpPr>
            <a:spLocks noGrp="1"/>
          </p:cNvSpPr>
          <p:nvPr>
            <p:ph sz="quarter" idx="1"/>
          </p:nvPr>
        </p:nvSpPr>
        <p:spPr>
          <a:xfrm>
            <a:off x="152400" y="1524000"/>
            <a:ext cx="8839200" cy="5181600"/>
          </a:xfrm>
        </p:spPr>
        <p:txBody>
          <a:bodyPr>
            <a:normAutofit fontScale="55000" lnSpcReduction="20000"/>
          </a:bodyPr>
          <a:lstStyle/>
          <a:p>
            <a:r>
              <a:rPr lang="en-GB" b="1" dirty="0" smtClean="0"/>
              <a:t>Energy</a:t>
            </a:r>
            <a:r>
              <a:rPr lang="en-GB" dirty="0" smtClean="0"/>
              <a:t> (production, including dams, mining, transmission, storage, transportation of energy and energy, distribution, etc.)</a:t>
            </a:r>
          </a:p>
          <a:p>
            <a:r>
              <a:rPr lang="en-GB" b="1" dirty="0" smtClean="0"/>
              <a:t>Traffic and transport </a:t>
            </a:r>
            <a:r>
              <a:rPr lang="en-GB" dirty="0" smtClean="0"/>
              <a:t>(air, rail, water, road traffic and public transport, etc.)</a:t>
            </a:r>
          </a:p>
          <a:p>
            <a:r>
              <a:rPr lang="en-GB" b="1" dirty="0" smtClean="0"/>
              <a:t>Banking systems and infrastructure of the financial markets</a:t>
            </a:r>
            <a:r>
              <a:rPr lang="en-GB" dirty="0" smtClean="0"/>
              <a:t>, (credit institutions, stock exchange operators, central financial parties – financial/non-financial and pension, etc.)</a:t>
            </a:r>
          </a:p>
          <a:p>
            <a:r>
              <a:rPr lang="en-GB" b="1" dirty="0" smtClean="0"/>
              <a:t>Health</a:t>
            </a:r>
            <a:r>
              <a:rPr lang="en-GB" dirty="0" smtClean="0"/>
              <a:t> (health care, laboratories, research, development and production, trade and control over medical and pharmaceutical products and drugs, etc.)</a:t>
            </a:r>
          </a:p>
          <a:p>
            <a:r>
              <a:rPr lang="en-GB" b="1" dirty="0" smtClean="0"/>
              <a:t>Water supply with drinking water </a:t>
            </a:r>
            <a:r>
              <a:rPr lang="en-GB" dirty="0" smtClean="0"/>
              <a:t>(suppliers/suppliers and deliverers of drinking water, etc.)</a:t>
            </a:r>
          </a:p>
          <a:p>
            <a:r>
              <a:rPr lang="en-GB" b="1" dirty="0" smtClean="0"/>
              <a:t>Waste management </a:t>
            </a:r>
            <a:r>
              <a:rPr lang="en-GB" dirty="0" smtClean="0"/>
              <a:t>(collection, treatment, removal and disposal of waste water, etc.)</a:t>
            </a:r>
          </a:p>
          <a:p>
            <a:r>
              <a:rPr lang="en-GB" b="1" u="sng" dirty="0" smtClean="0"/>
              <a:t>Digital infrastructure, communication and information technologies </a:t>
            </a:r>
            <a:r>
              <a:rPr lang="en-GB" dirty="0" smtClean="0"/>
              <a:t>(electronic communications, data transmission, information devices and installations, audio and audiovisual media services, etc., Internet service providers, domain name service providers, top-level domain registrars, providers of cloud services, providers of data </a:t>
            </a:r>
            <a:r>
              <a:rPr lang="en-GB" dirty="0" err="1" smtClean="0"/>
              <a:t>centers</a:t>
            </a:r>
            <a:r>
              <a:rPr lang="en-GB" dirty="0" smtClean="0"/>
              <a:t> and services, providers of the Internet and computer networks, providers of information security certificates, providers of public information networks and services, etc.;</a:t>
            </a:r>
          </a:p>
          <a:p>
            <a:r>
              <a:rPr lang="en-GB" b="1" dirty="0" smtClean="0"/>
              <a:t>Public services </a:t>
            </a:r>
            <a:r>
              <a:rPr lang="en-GB" dirty="0" smtClean="0"/>
              <a:t>(protection and rescue, emergency medical assistance and the fire service, etc.),</a:t>
            </a:r>
          </a:p>
          <a:p>
            <a:r>
              <a:rPr lang="en-GB" b="1" dirty="0" smtClean="0"/>
              <a:t>Space </a:t>
            </a:r>
            <a:r>
              <a:rPr lang="en-GB" dirty="0" smtClean="0"/>
              <a:t>(Terrestrial infrastructure operators, owned or managed by the state or by private entities, which support the provision of space services, with the exception of providers of public electronic communications networks)</a:t>
            </a:r>
          </a:p>
          <a:p>
            <a:r>
              <a:rPr lang="en-GB" b="1" dirty="0" smtClean="0"/>
              <a:t>Food </a:t>
            </a:r>
            <a:r>
              <a:rPr lang="en-GB" dirty="0" smtClean="0"/>
              <a:t>(production, supply and distribution of food, and provision of commodity reserves, etc.). </a:t>
            </a:r>
          </a:p>
          <a:p>
            <a:r>
              <a:rPr lang="en-GB" dirty="0" smtClean="0"/>
              <a:t>...open list</a:t>
            </a:r>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dirty="0" smtClean="0"/>
              <a:t>National system for protection and resilience of Critical Infrastructure</a:t>
            </a:r>
            <a:endParaRPr lang="en-GB" sz="3200" dirty="0"/>
          </a:p>
        </p:txBody>
      </p:sp>
      <p:sp>
        <p:nvSpPr>
          <p:cNvPr id="3" name="Content Placeholder 2"/>
          <p:cNvSpPr>
            <a:spLocks noGrp="1"/>
          </p:cNvSpPr>
          <p:nvPr>
            <p:ph sz="quarter" idx="1"/>
          </p:nvPr>
        </p:nvSpPr>
        <p:spPr/>
        <p:txBody>
          <a:bodyPr>
            <a:normAutofit fontScale="70000" lnSpcReduction="20000"/>
          </a:bodyPr>
          <a:lstStyle/>
          <a:p>
            <a:r>
              <a:rPr lang="en-GB" dirty="0" smtClean="0"/>
              <a:t>The national system for the protection and resilience of critical infrastructure consists of:</a:t>
            </a:r>
          </a:p>
          <a:p>
            <a:r>
              <a:rPr lang="en-GB" dirty="0" smtClean="0"/>
              <a:t>the Government of the Republic of North Macedonia, </a:t>
            </a:r>
          </a:p>
          <a:p>
            <a:r>
              <a:rPr lang="en-GB" dirty="0" smtClean="0"/>
              <a:t>the Coordination </a:t>
            </a:r>
            <a:r>
              <a:rPr lang="en-GB" dirty="0" err="1" smtClean="0"/>
              <a:t>Center</a:t>
            </a:r>
            <a:r>
              <a:rPr lang="en-GB" dirty="0" smtClean="0"/>
              <a:t> at the Ministry of </a:t>
            </a:r>
            <a:r>
              <a:rPr lang="en-GB" dirty="0" err="1" smtClean="0"/>
              <a:t>Defense</a:t>
            </a:r>
            <a:r>
              <a:rPr lang="en-GB" dirty="0" smtClean="0"/>
              <a:t>, </a:t>
            </a:r>
          </a:p>
          <a:p>
            <a:r>
              <a:rPr lang="en-GB" dirty="0" smtClean="0"/>
              <a:t>the National Council for the Advancement of the System of Protection and Building the Resilience of Critical Infrastructure, </a:t>
            </a:r>
          </a:p>
          <a:p>
            <a:r>
              <a:rPr lang="en-GB" dirty="0" smtClean="0"/>
              <a:t>the competent sector ministries, regulatory bodies from the respective sectors, critical infrastructure owners/operators, critical infrastructure security liaison officers and state administration bodies and other state bodies, local self-government bodies, public enterprises and other bodies established by the state and legal entities responsible for management, investment, protection, resilience, coordination and management with the obligation to enable uninterrupted functioning and regular and timely reporting on the degree of protection and resilience of the critical infrastructure and security of citizens, </a:t>
            </a:r>
          </a:p>
          <a:p>
            <a:r>
              <a:rPr lang="en-GB" dirty="0" smtClean="0"/>
              <a:t>private security, chambers, professional associations and others.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400" dirty="0" smtClean="0"/>
              <a:t>National Council (expert body)</a:t>
            </a:r>
            <a:endParaRPr lang="en-GB" sz="3400" dirty="0"/>
          </a:p>
        </p:txBody>
      </p:sp>
      <p:sp>
        <p:nvSpPr>
          <p:cNvPr id="3" name="Content Placeholder 2"/>
          <p:cNvSpPr>
            <a:spLocks noGrp="1"/>
          </p:cNvSpPr>
          <p:nvPr>
            <p:ph sz="quarter" idx="1"/>
          </p:nvPr>
        </p:nvSpPr>
        <p:spPr/>
        <p:txBody>
          <a:bodyPr>
            <a:normAutofit fontScale="77500" lnSpcReduction="20000"/>
          </a:bodyPr>
          <a:lstStyle/>
          <a:p>
            <a:r>
              <a:rPr lang="en-GB" dirty="0" smtClean="0"/>
              <a:t>In order to:</a:t>
            </a:r>
          </a:p>
          <a:p>
            <a:r>
              <a:rPr lang="en-GB" dirty="0" smtClean="0"/>
              <a:t>raise awareness, </a:t>
            </a:r>
          </a:p>
          <a:p>
            <a:r>
              <a:rPr lang="en-GB" dirty="0" smtClean="0"/>
              <a:t>improve the processes of taking preventive measures, coordination, organized actions and eliminate the consequences of possible accidents, accidents or serious incidents that threaten the safety of critical infrastructure and the subjects of critical infrastructure</a:t>
            </a:r>
          </a:p>
          <a:p>
            <a:r>
              <a:rPr lang="en-GB" dirty="0" smtClean="0"/>
              <a:t> the Minister of Defence forms a National council for the promotion of the protection and resilience of critical infrastructure and appoints a president and members (hereinafter: the National Council).(2) The National Council is an expert body whose members are representatives of the ministries in charge of critical infrastructure sectors, the academic community, private security operators, representatives of the civil sector and other entities, if their activity is of importance for the security of critical infrastructure and the subjects of the critical infrastructure.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400" dirty="0" smtClean="0"/>
              <a:t>Other elements/characteristics of the system</a:t>
            </a:r>
            <a:endParaRPr lang="en-GB" sz="3400" dirty="0"/>
          </a:p>
        </p:txBody>
      </p:sp>
      <p:sp>
        <p:nvSpPr>
          <p:cNvPr id="3" name="Content Placeholder 2"/>
          <p:cNvSpPr>
            <a:spLocks noGrp="1"/>
          </p:cNvSpPr>
          <p:nvPr>
            <p:ph sz="quarter" idx="1"/>
          </p:nvPr>
        </p:nvSpPr>
        <p:spPr/>
        <p:txBody>
          <a:bodyPr>
            <a:normAutofit fontScale="85000" lnSpcReduction="20000"/>
          </a:bodyPr>
          <a:lstStyle/>
          <a:p>
            <a:r>
              <a:rPr lang="en-GB" dirty="0" smtClean="0"/>
              <a:t>Owners/operators of CI (critical entities)</a:t>
            </a:r>
          </a:p>
          <a:p>
            <a:r>
              <a:rPr lang="en-GB" dirty="0" smtClean="0"/>
              <a:t>Liaison Officers</a:t>
            </a:r>
          </a:p>
          <a:p>
            <a:r>
              <a:rPr lang="en-GB" dirty="0" smtClean="0"/>
              <a:t>Coordinative </a:t>
            </a:r>
            <a:r>
              <a:rPr lang="en-GB" dirty="0" err="1" smtClean="0"/>
              <a:t>Center</a:t>
            </a:r>
            <a:r>
              <a:rPr lang="en-GB" dirty="0" smtClean="0"/>
              <a:t> within the MD</a:t>
            </a:r>
          </a:p>
          <a:p>
            <a:r>
              <a:rPr lang="en-GB" dirty="0" smtClean="0"/>
              <a:t>Classified information in the area of CI (in that case the </a:t>
            </a:r>
            <a:r>
              <a:rPr lang="en-GB" dirty="0" err="1" smtClean="0"/>
              <a:t>lex</a:t>
            </a:r>
            <a:r>
              <a:rPr lang="en-GB" dirty="0" smtClean="0"/>
              <a:t> </a:t>
            </a:r>
            <a:r>
              <a:rPr lang="en-GB" dirty="0" err="1" smtClean="0"/>
              <a:t>specialis</a:t>
            </a:r>
            <a:r>
              <a:rPr lang="en-GB" dirty="0" smtClean="0"/>
              <a:t> applies)</a:t>
            </a:r>
          </a:p>
          <a:p>
            <a:r>
              <a:rPr lang="en-GB" dirty="0" smtClean="0"/>
              <a:t>Short law (about 30 articles)</a:t>
            </a:r>
          </a:p>
          <a:p>
            <a:endParaRPr lang="en-GB" dirty="0" smtClean="0"/>
          </a:p>
          <a:p>
            <a:r>
              <a:rPr lang="en-GB" dirty="0" smtClean="0"/>
              <a:t>What is yet to be determined is the relation of the Draft - Law on Critical Infrastructures with the Draft prepared by the Ministry for information society and public administration in respect of cyber security and critical information infrastructure (</a:t>
            </a:r>
            <a:r>
              <a:rPr lang="en-GB" dirty="0" err="1" smtClean="0"/>
              <a:t>Lex</a:t>
            </a:r>
            <a:r>
              <a:rPr lang="en-GB" dirty="0" smtClean="0"/>
              <a:t> </a:t>
            </a:r>
            <a:r>
              <a:rPr lang="en-GB" dirty="0" err="1" smtClean="0"/>
              <a:t>Generalis</a:t>
            </a:r>
            <a:r>
              <a:rPr lang="en-GB" dirty="0" smtClean="0"/>
              <a:t> v. </a:t>
            </a:r>
            <a:r>
              <a:rPr lang="en-GB" dirty="0" err="1" smtClean="0"/>
              <a:t>Lex</a:t>
            </a:r>
            <a:r>
              <a:rPr lang="en-GB" dirty="0" smtClean="0"/>
              <a:t> </a:t>
            </a:r>
            <a:r>
              <a:rPr lang="en-GB" dirty="0" err="1" smtClean="0"/>
              <a:t>Specialis</a:t>
            </a:r>
            <a:r>
              <a:rPr lang="en-GB" dirty="0" smtClean="0"/>
              <a: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Challenge</a:t>
            </a:r>
            <a:endParaRPr lang="en-GB" dirty="0"/>
          </a:p>
        </p:txBody>
      </p:sp>
      <p:sp>
        <p:nvSpPr>
          <p:cNvPr id="3" name="Content Placeholder 2"/>
          <p:cNvSpPr>
            <a:spLocks noGrp="1"/>
          </p:cNvSpPr>
          <p:nvPr>
            <p:ph sz="quarter" idx="1"/>
          </p:nvPr>
        </p:nvSpPr>
        <p:spPr/>
        <p:txBody>
          <a:bodyPr>
            <a:normAutofit/>
          </a:bodyPr>
          <a:lstStyle/>
          <a:p>
            <a:r>
              <a:rPr lang="en-GB" b="1" dirty="0" smtClean="0"/>
              <a:t>To determine the most appropriate model of Law</a:t>
            </a:r>
          </a:p>
          <a:p>
            <a:r>
              <a:rPr lang="en-GB" dirty="0" smtClean="0"/>
              <a:t> </a:t>
            </a:r>
            <a:r>
              <a:rPr lang="en-GB" sz="2700" dirty="0" smtClean="0"/>
              <a:t>- Laws constructed in a detailed manner, not subject to by-laws (stable and constant issues are regulated in this manner).</a:t>
            </a:r>
          </a:p>
          <a:p>
            <a:r>
              <a:rPr lang="en-GB" sz="2700" dirty="0" smtClean="0"/>
              <a:t>-Laws that are constructed in a more general manner, establishing the construction of a system; usually small in terms of number of provisions, followed by a number of by –laws in order to implement the provisions in practise (this type of legislation is more appropriate for areas followed by more extensive changes</a:t>
            </a:r>
            <a:r>
              <a:rPr lang="en-GB" sz="2700" dirty="0" smtClean="0"/>
              <a:t>). </a:t>
            </a:r>
            <a:endParaRPr lang="en-GB"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400" dirty="0" smtClean="0"/>
              <a:t>Recommendations</a:t>
            </a:r>
            <a:endParaRPr lang="en-GB" sz="3400" dirty="0"/>
          </a:p>
        </p:txBody>
      </p:sp>
      <p:sp>
        <p:nvSpPr>
          <p:cNvPr id="3" name="Content Placeholder 2"/>
          <p:cNvSpPr>
            <a:spLocks noGrp="1"/>
          </p:cNvSpPr>
          <p:nvPr>
            <p:ph sz="quarter" idx="1"/>
          </p:nvPr>
        </p:nvSpPr>
        <p:spPr/>
        <p:txBody>
          <a:bodyPr>
            <a:normAutofit fontScale="92500" lnSpcReduction="10000"/>
          </a:bodyPr>
          <a:lstStyle/>
          <a:p>
            <a:r>
              <a:rPr lang="en-GB" dirty="0" smtClean="0"/>
              <a:t>The Draft – Law needs certain </a:t>
            </a:r>
            <a:r>
              <a:rPr lang="en-GB" dirty="0" smtClean="0"/>
              <a:t>improvements;</a:t>
            </a:r>
            <a:endParaRPr lang="en-GB" dirty="0" smtClean="0"/>
          </a:p>
          <a:p>
            <a:r>
              <a:rPr lang="en-GB" dirty="0" smtClean="0"/>
              <a:t>After its adoption, it should have longer </a:t>
            </a:r>
            <a:r>
              <a:rPr lang="en-GB" dirty="0" err="1" smtClean="0"/>
              <a:t>vacatio</a:t>
            </a:r>
            <a:r>
              <a:rPr lang="en-GB" dirty="0" smtClean="0"/>
              <a:t> </a:t>
            </a:r>
            <a:r>
              <a:rPr lang="en-GB" dirty="0" err="1" smtClean="0"/>
              <a:t>legis</a:t>
            </a:r>
            <a:r>
              <a:rPr lang="en-GB" dirty="0" smtClean="0"/>
              <a:t> and delayed </a:t>
            </a:r>
            <a:r>
              <a:rPr lang="en-GB" dirty="0" smtClean="0"/>
              <a:t>application;</a:t>
            </a:r>
            <a:endParaRPr lang="en-GB" dirty="0" smtClean="0"/>
          </a:p>
          <a:p>
            <a:r>
              <a:rPr lang="en-GB" dirty="0" smtClean="0"/>
              <a:t>Necessary simulations and testing the </a:t>
            </a:r>
            <a:r>
              <a:rPr lang="en-GB" dirty="0" smtClean="0"/>
              <a:t>system;</a:t>
            </a:r>
            <a:endParaRPr lang="en-GB" dirty="0" smtClean="0"/>
          </a:p>
          <a:p>
            <a:r>
              <a:rPr lang="en-GB" dirty="0" smtClean="0"/>
              <a:t>Preparations to be made within the institutions and subjects in order to have a successful start of </a:t>
            </a:r>
            <a:r>
              <a:rPr lang="en-GB" smtClean="0"/>
              <a:t>the </a:t>
            </a:r>
            <a:r>
              <a:rPr lang="en-GB" smtClean="0"/>
              <a:t>implementation;</a:t>
            </a:r>
            <a:endParaRPr lang="en-GB" dirty="0" smtClean="0"/>
          </a:p>
          <a:p>
            <a:r>
              <a:rPr lang="en-GB" dirty="0" smtClean="0"/>
              <a:t>Horizontal legislation compliance.</a:t>
            </a:r>
          </a:p>
          <a:p>
            <a:endParaRPr lang="en-GB" dirty="0" smtClean="0"/>
          </a:p>
          <a:p>
            <a:r>
              <a:rPr lang="en-GB" dirty="0" smtClean="0"/>
              <a:t>SECURITY DOES NOT TOLERATE IMPROVISATIONS!</a:t>
            </a:r>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400" dirty="0" smtClean="0"/>
              <a:t>Regulating critical infrastructure (CI) protection – initial discussions – short chronology</a:t>
            </a:r>
            <a:endParaRPr lang="en-GB" sz="3400" dirty="0"/>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en-GB" sz="2400" dirty="0" smtClean="0"/>
              <a:t>Although CI was subject of studies and scientific observations in textbooks, monographs, comparative analysis etc., this issue was never directly subject of the Macedonian positive legislation.</a:t>
            </a:r>
          </a:p>
          <a:p>
            <a:r>
              <a:rPr lang="en-GB" sz="2400" dirty="0" smtClean="0"/>
              <a:t>About 5 years ago, CI became a very actual topic at forums, discussions and conferences on security topics. </a:t>
            </a:r>
          </a:p>
          <a:p>
            <a:r>
              <a:rPr lang="en-GB" sz="2400" dirty="0" smtClean="0"/>
              <a:t>Naturally, a direct, specific debate about the necessity to adopt a Law on Critical Infrastructure followed. </a:t>
            </a:r>
          </a:p>
          <a:p>
            <a:r>
              <a:rPr lang="en-GB" sz="2400" dirty="0" smtClean="0"/>
              <a:t>The initial debates usually were held between the academic community, civil sector, private security chamber and the Ministry of Internal Affairs. </a:t>
            </a:r>
          </a:p>
          <a:p>
            <a:r>
              <a:rPr lang="en-GB" sz="2400" dirty="0" smtClean="0"/>
              <a:t>At the moment there isn’t a Law on protection of Critical Infrastructure adopted, but there is a draft published on ENER (Electronic National Register of Regulations</a:t>
            </a:r>
            <a:r>
              <a:rPr lang="en-GB" sz="2400" dirty="0" smtClean="0"/>
              <a:t>).</a:t>
            </a:r>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Question Zero</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Does this absence of legislation mean that Macedonian legislators, governments and institutions  (from the period of ex Yugoslavia, after independence declaration and up to date) did not take into consideration the need for protection of critical objects, networks etc. in order to obtain regular functioning, services and goods that represent at least the minimum for a society to exist?</a:t>
            </a:r>
          </a:p>
          <a:p>
            <a:r>
              <a:rPr lang="en-GB" dirty="0" smtClean="0"/>
              <a:t>Were these goods never protected in any way?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43000"/>
          </a:xfrm>
        </p:spPr>
        <p:txBody>
          <a:bodyPr>
            <a:noAutofit/>
          </a:bodyPr>
          <a:lstStyle/>
          <a:p>
            <a:pPr lvl="0"/>
            <a:r>
              <a:rPr lang="en-GB" sz="3000" dirty="0" smtClean="0"/>
              <a:t>Question 1: Critical infrastructure (CI) – is this term and concept recognized in the Macedonian legislation?</a:t>
            </a:r>
            <a:r>
              <a:rPr lang="en-GB" sz="3200" dirty="0" smtClean="0"/>
              <a:t/>
            </a:r>
            <a:br>
              <a:rPr lang="en-GB" sz="3200" dirty="0" smtClean="0"/>
            </a:br>
            <a:endParaRPr lang="en-GB" sz="3200" dirty="0"/>
          </a:p>
        </p:txBody>
      </p:sp>
      <p:sp>
        <p:nvSpPr>
          <p:cNvPr id="3" name="Content Placeholder 2"/>
          <p:cNvSpPr>
            <a:spLocks noGrp="1"/>
          </p:cNvSpPr>
          <p:nvPr>
            <p:ph sz="quarter" idx="1"/>
          </p:nvPr>
        </p:nvSpPr>
        <p:spPr>
          <a:xfrm>
            <a:off x="0" y="1752600"/>
            <a:ext cx="8915400" cy="4572000"/>
          </a:xfrm>
        </p:spPr>
        <p:txBody>
          <a:bodyPr>
            <a:normAutofit fontScale="70000" lnSpcReduction="20000"/>
          </a:bodyPr>
          <a:lstStyle/>
          <a:p>
            <a:r>
              <a:rPr lang="en-GB" dirty="0" smtClean="0"/>
              <a:t>Criminal law as </a:t>
            </a:r>
            <a:r>
              <a:rPr lang="en-GB" i="1" dirty="0" err="1" smtClean="0"/>
              <a:t>ultima</a:t>
            </a:r>
            <a:r>
              <a:rPr lang="en-GB" i="1" dirty="0" smtClean="0"/>
              <a:t> ratio </a:t>
            </a:r>
            <a:r>
              <a:rPr lang="en-GB" dirty="0" smtClean="0"/>
              <a:t>protection and accessory discipline (ethical minimum of the society</a:t>
            </a:r>
            <a:r>
              <a:rPr lang="en-GB" dirty="0" smtClean="0"/>
              <a:t>).</a:t>
            </a:r>
            <a:endParaRPr lang="en-GB" dirty="0" smtClean="0"/>
          </a:p>
          <a:p>
            <a:r>
              <a:rPr lang="en-GB" dirty="0" smtClean="0"/>
              <a:t>The criminal offense of </a:t>
            </a:r>
            <a:r>
              <a:rPr lang="en-GB" b="1" dirty="0" smtClean="0"/>
              <a:t>diversion</a:t>
            </a:r>
            <a:r>
              <a:rPr lang="en-GB" dirty="0" smtClean="0"/>
              <a:t>, which has always existed as a crime against the state, for its object of action (as a concrete object of protection) </a:t>
            </a:r>
            <a:r>
              <a:rPr lang="en-GB" u="sng" dirty="0" smtClean="0"/>
              <a:t>has industrial, agricultural or other economic objects, means of transport, communication systems, water supply systems, heat, gas or another type of energy, facilities of greater importance for the economy or for the regular life of citizens</a:t>
            </a:r>
            <a:r>
              <a:rPr lang="en-GB" dirty="0" smtClean="0"/>
              <a:t>...</a:t>
            </a:r>
          </a:p>
          <a:p>
            <a:r>
              <a:rPr lang="en-GB" dirty="0" smtClean="0"/>
              <a:t>In its essence we see the definition of Critical Infrastructure</a:t>
            </a:r>
          </a:p>
          <a:p>
            <a:r>
              <a:rPr lang="en-GB" dirty="0" smtClean="0"/>
              <a:t>Provisions on criminalizing </a:t>
            </a:r>
            <a:r>
              <a:rPr lang="en-GB" b="1" dirty="0" smtClean="0"/>
              <a:t>terrorism, terrorist organization </a:t>
            </a:r>
            <a:r>
              <a:rPr lang="en-GB" dirty="0" smtClean="0"/>
              <a:t>and other provisions also mention </a:t>
            </a:r>
            <a:r>
              <a:rPr lang="en-GB" u="sng" dirty="0" smtClean="0"/>
              <a:t>either causing fire or explosion, destruction of water supply facilities, energy or other basic natural resources etc</a:t>
            </a:r>
            <a:r>
              <a:rPr lang="en-GB" dirty="0" smtClean="0"/>
              <a:t>.</a:t>
            </a:r>
          </a:p>
          <a:p>
            <a:r>
              <a:rPr lang="en-GB" dirty="0" smtClean="0"/>
              <a:t>The protection of </a:t>
            </a:r>
            <a:r>
              <a:rPr lang="en-GB" u="sng" dirty="0" smtClean="0"/>
              <a:t>objects of special importance for the safety of people and property and the safety of public traffic or an object of public installations or an object in general use </a:t>
            </a:r>
            <a:r>
              <a:rPr lang="en-GB" dirty="0" smtClean="0"/>
              <a:t>is also included in the incriminations constituting the crimes of the Chapter named: </a:t>
            </a:r>
            <a:r>
              <a:rPr lang="en-GB" b="1" dirty="0" smtClean="0"/>
              <a:t>Criminal offenses against the general safety of people and </a:t>
            </a:r>
            <a:r>
              <a:rPr lang="en-GB" b="1" dirty="0" smtClean="0"/>
              <a:t>property.</a:t>
            </a:r>
            <a:endParaRPr lang="en-GB" b="1" dirty="0" smtClean="0"/>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Question 1: Critical infrastructure (CI) – is this term and concept recognized in the Macedonian legislation?</a:t>
            </a:r>
            <a:endParaRPr lang="en-GB" sz="2800" dirty="0"/>
          </a:p>
        </p:txBody>
      </p:sp>
      <p:sp>
        <p:nvSpPr>
          <p:cNvPr id="3" name="Content Placeholder 2"/>
          <p:cNvSpPr>
            <a:spLocks noGrp="1"/>
          </p:cNvSpPr>
          <p:nvPr>
            <p:ph sz="quarter" idx="1"/>
          </p:nvPr>
        </p:nvSpPr>
        <p:spPr>
          <a:xfrm>
            <a:off x="304800" y="1600200"/>
            <a:ext cx="8461248" cy="4953000"/>
          </a:xfrm>
        </p:spPr>
        <p:txBody>
          <a:bodyPr>
            <a:normAutofit fontScale="70000" lnSpcReduction="20000"/>
          </a:bodyPr>
          <a:lstStyle/>
          <a:p>
            <a:endParaRPr lang="en-GB" dirty="0" smtClean="0"/>
          </a:p>
          <a:p>
            <a:r>
              <a:rPr lang="en-GB" dirty="0" smtClean="0"/>
              <a:t>Therefore, the Criminal Code does recognize the critical infrastructures in their essence, but with a different terminology.</a:t>
            </a:r>
          </a:p>
          <a:p>
            <a:r>
              <a:rPr lang="en-GB" dirty="0" smtClean="0"/>
              <a:t>Another fact in support of the above is the Decision of the Government, Official Gazette No. 106 of 29.7.2013, determines the legal entities that are obliged to have private security, such as legal entities that are responsible for the </a:t>
            </a:r>
            <a:r>
              <a:rPr lang="en-GB" u="sng" dirty="0" smtClean="0"/>
              <a:t>production, distribution and transmission of energy, water management, protection and regulation of the environment, legal entities that perform banking activities etc.</a:t>
            </a:r>
          </a:p>
          <a:p>
            <a:r>
              <a:rPr lang="en-GB" dirty="0" smtClean="0"/>
              <a:t>This is the reason why the Private Security Chamber and the sector in general is always present on discussions on this topic and supports researches and publications on protection of Critical Infrastructure. </a:t>
            </a:r>
            <a:endParaRPr lang="mk-MK" dirty="0" smtClean="0"/>
          </a:p>
          <a:p>
            <a:pPr algn="just"/>
            <a:r>
              <a:rPr lang="en-GB" dirty="0" smtClean="0"/>
              <a:t>We must have into consideration that the private security sector has/will have a significant role in CI physical protection.* With appropriate training, these resources would be a great asset to reach the goal. </a:t>
            </a:r>
          </a:p>
          <a:p>
            <a:pPr algn="just"/>
            <a:endParaRPr lang="en-GB" dirty="0" smtClean="0"/>
          </a:p>
          <a:p>
            <a:pPr algn="just"/>
            <a:r>
              <a:rPr lang="en-GB" sz="2300" dirty="0" smtClean="0"/>
              <a:t>*Study on the Competitiveness of the EU Security Industry, Directorate - General Enterprise &amp; Industry, Brussels, 2009</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dirty="0" smtClean="0"/>
              <a:t>Question 2: What direction do we go to as a country?</a:t>
            </a:r>
            <a:endParaRPr lang="en-GB" sz="3200" dirty="0"/>
          </a:p>
        </p:txBody>
      </p:sp>
      <p:sp>
        <p:nvSpPr>
          <p:cNvPr id="3" name="Content Placeholder 2"/>
          <p:cNvSpPr>
            <a:spLocks noGrp="1"/>
          </p:cNvSpPr>
          <p:nvPr>
            <p:ph sz="quarter" idx="1"/>
          </p:nvPr>
        </p:nvSpPr>
        <p:spPr>
          <a:xfrm>
            <a:off x="612648" y="2133600"/>
            <a:ext cx="8153400" cy="3962400"/>
          </a:xfrm>
        </p:spPr>
        <p:txBody>
          <a:bodyPr>
            <a:normAutofit fontScale="77500" lnSpcReduction="20000"/>
          </a:bodyPr>
          <a:lstStyle/>
          <a:p>
            <a:r>
              <a:rPr lang="en-GB" dirty="0" smtClean="0"/>
              <a:t>A Draft law on Critical Infrastructure has been prepared, the process has been initiated (last year –personal estimation)– and the first Draft was open to the public for comments some months </a:t>
            </a:r>
            <a:r>
              <a:rPr lang="en-GB" dirty="0" smtClean="0"/>
              <a:t>ago. </a:t>
            </a:r>
            <a:endParaRPr lang="en-GB" dirty="0" smtClean="0"/>
          </a:p>
          <a:p>
            <a:r>
              <a:rPr lang="en-GB" dirty="0" smtClean="0"/>
              <a:t>The Process started as part of the</a:t>
            </a:r>
            <a:r>
              <a:rPr lang="mk-MK" dirty="0" smtClean="0"/>
              <a:t> </a:t>
            </a:r>
            <a:r>
              <a:rPr lang="en-GB" dirty="0" smtClean="0"/>
              <a:t>MKD</a:t>
            </a:r>
            <a:r>
              <a:rPr lang="mk-MK" dirty="0" smtClean="0"/>
              <a:t> </a:t>
            </a:r>
            <a:r>
              <a:rPr lang="en-GB" dirty="0" smtClean="0"/>
              <a:t>- NATO</a:t>
            </a:r>
            <a:r>
              <a:rPr lang="mk-MK" dirty="0" smtClean="0"/>
              <a:t> 2030</a:t>
            </a:r>
            <a:r>
              <a:rPr lang="en-GB" dirty="0" smtClean="0"/>
              <a:t> Project of the Ministry of Defence where serious reforms covering institutions restructuring also take place.</a:t>
            </a:r>
            <a:endParaRPr lang="mk-MK" dirty="0" smtClean="0"/>
          </a:p>
          <a:p>
            <a:r>
              <a:rPr lang="en-GB" dirty="0" smtClean="0"/>
              <a:t>Sub - Committee for CI </a:t>
            </a:r>
            <a:r>
              <a:rPr lang="en-GB" dirty="0" smtClean="0"/>
              <a:t>protection.</a:t>
            </a:r>
            <a:endParaRPr lang="en-GB" dirty="0" smtClean="0"/>
          </a:p>
          <a:p>
            <a:r>
              <a:rPr lang="en-GB" dirty="0" smtClean="0"/>
              <a:t>It was developed by the Ministry of </a:t>
            </a:r>
            <a:r>
              <a:rPr lang="en-GB" dirty="0" smtClean="0"/>
              <a:t>Defence.</a:t>
            </a:r>
            <a:endParaRPr lang="en-GB" dirty="0" smtClean="0"/>
          </a:p>
          <a:p>
            <a:r>
              <a:rPr lang="en-GB" dirty="0" smtClean="0"/>
              <a:t>It is probably a political or governmental decision that Ministry of Defence instead of the Ministry of internal Affairs leads the process. </a:t>
            </a:r>
          </a:p>
          <a:p>
            <a:r>
              <a:rPr lang="en-GB" dirty="0" smtClean="0"/>
              <a:t>Support of international expert from </a:t>
            </a:r>
            <a:r>
              <a:rPr lang="en-GB" dirty="0" smtClean="0"/>
              <a:t>Croatia.</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400" dirty="0" smtClean="0"/>
              <a:t>Outline of the draft – Law on Critical Infrastructure</a:t>
            </a:r>
            <a:endParaRPr lang="en-GB" sz="3400" dirty="0"/>
          </a:p>
        </p:txBody>
      </p:sp>
      <p:sp>
        <p:nvSpPr>
          <p:cNvPr id="3" name="Content Placeholder 2"/>
          <p:cNvSpPr>
            <a:spLocks noGrp="1"/>
          </p:cNvSpPr>
          <p:nvPr>
            <p:ph sz="quarter" idx="1"/>
          </p:nvPr>
        </p:nvSpPr>
        <p:spPr>
          <a:xfrm>
            <a:off x="612648" y="1752600"/>
            <a:ext cx="8153400" cy="4343400"/>
          </a:xfrm>
        </p:spPr>
        <p:txBody>
          <a:bodyPr>
            <a:normAutofit fontScale="77500" lnSpcReduction="20000"/>
          </a:bodyPr>
          <a:lstStyle/>
          <a:p>
            <a:r>
              <a:rPr lang="en-GB" dirty="0" smtClean="0"/>
              <a:t>Aspects of the Serbian, Montenegrin, but mostly the Croatian model have been taken into consideration from comparative perspective.</a:t>
            </a:r>
          </a:p>
          <a:p>
            <a:endParaRPr lang="en-GB" dirty="0" smtClean="0"/>
          </a:p>
          <a:p>
            <a:r>
              <a:rPr lang="en-GB" dirty="0" smtClean="0"/>
              <a:t>EU law harmonization aspect:</a:t>
            </a:r>
          </a:p>
          <a:p>
            <a:endParaRPr lang="en-GB" dirty="0" smtClean="0"/>
          </a:p>
          <a:p>
            <a:r>
              <a:rPr lang="en-GB" dirty="0" smtClean="0"/>
              <a:t>Council Directive 2008/114/EC of 8 December 2008 on the identification and designation of European critical infrastructures and the assessment of the need to improve their protection</a:t>
            </a:r>
          </a:p>
          <a:p>
            <a:r>
              <a:rPr lang="en-GB" dirty="0" smtClean="0"/>
              <a:t>Directive (EU) 2022/2557 of the European Parliament and of the Council of 14 December 2022 on the resilience of critical entities and repealing Council Directive 2008/114/EC</a:t>
            </a:r>
          </a:p>
          <a:p>
            <a:r>
              <a:rPr lang="en-GB" dirty="0" smtClean="0"/>
              <a:t>(transposition not due yet)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400" dirty="0" smtClean="0"/>
              <a:t>Outline of the draft – Law on Critical Infrastructure</a:t>
            </a:r>
            <a:endParaRPr lang="en-GB" sz="3400" dirty="0"/>
          </a:p>
        </p:txBody>
      </p:sp>
      <p:sp>
        <p:nvSpPr>
          <p:cNvPr id="3" name="Content Placeholder 2"/>
          <p:cNvSpPr>
            <a:spLocks noGrp="1"/>
          </p:cNvSpPr>
          <p:nvPr>
            <p:ph sz="quarter" idx="1"/>
          </p:nvPr>
        </p:nvSpPr>
        <p:spPr/>
        <p:txBody>
          <a:bodyPr>
            <a:normAutofit fontScale="92500"/>
          </a:bodyPr>
          <a:lstStyle/>
          <a:p>
            <a:r>
              <a:rPr lang="en-GB" dirty="0" smtClean="0"/>
              <a:t>Definitions:</a:t>
            </a:r>
          </a:p>
          <a:p>
            <a:r>
              <a:rPr lang="en-GB" dirty="0" smtClean="0"/>
              <a:t>-"Critical infrastructure of the Republic of North Macedonia" are physical or virtual assets, systems, facilities, equipment, services, networks or their parts that perform vital functions of society, and which are of essential importance and if their work is interrupted or destroyed, it would have a significant impact or serious consequences for national security, health and life of people, the environment, the safety of citizens, economic stability, that is, the functioning of the </a:t>
            </a:r>
            <a:r>
              <a:rPr lang="en-GB" dirty="0" smtClean="0"/>
              <a:t>state’.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400" dirty="0" smtClean="0"/>
              <a:t>Outline of the draft – Law on Critical Infrastructure</a:t>
            </a:r>
            <a:endParaRPr lang="en-GB" sz="3400" dirty="0"/>
          </a:p>
        </p:txBody>
      </p:sp>
      <p:sp>
        <p:nvSpPr>
          <p:cNvPr id="3" name="Content Placeholder 2"/>
          <p:cNvSpPr>
            <a:spLocks noGrp="1"/>
          </p:cNvSpPr>
          <p:nvPr>
            <p:ph sz="quarter" idx="1"/>
          </p:nvPr>
        </p:nvSpPr>
        <p:spPr/>
        <p:txBody>
          <a:bodyPr>
            <a:normAutofit fontScale="77500" lnSpcReduction="20000"/>
          </a:bodyPr>
          <a:lstStyle/>
          <a:p>
            <a:pPr>
              <a:buNone/>
            </a:pPr>
            <a:r>
              <a:rPr lang="en-GB" dirty="0" smtClean="0"/>
              <a:t>Steps of establishment of Critical Infrastructure</a:t>
            </a:r>
          </a:p>
          <a:p>
            <a:pPr>
              <a:buNone/>
            </a:pPr>
            <a:endParaRPr lang="en-GB" dirty="0" smtClean="0"/>
          </a:p>
          <a:p>
            <a:pPr>
              <a:buFontTx/>
              <a:buChar char="-"/>
            </a:pPr>
            <a:r>
              <a:rPr lang="en-GB" dirty="0" smtClean="0"/>
              <a:t>Identification (by sectors etc.)</a:t>
            </a:r>
          </a:p>
          <a:p>
            <a:pPr>
              <a:buFontTx/>
              <a:buChar char="-"/>
            </a:pPr>
            <a:r>
              <a:rPr lang="en-GB" dirty="0" smtClean="0"/>
              <a:t>Determination (by the Government)</a:t>
            </a:r>
          </a:p>
          <a:p>
            <a:pPr>
              <a:buFontTx/>
              <a:buChar char="-"/>
            </a:pPr>
            <a:endParaRPr lang="en-GB" dirty="0" smtClean="0"/>
          </a:p>
          <a:p>
            <a:pPr>
              <a:buNone/>
            </a:pPr>
            <a:r>
              <a:rPr lang="en-GB" dirty="0" smtClean="0"/>
              <a:t>National critical infrastructure is infrastructure on the territory of the state, which is essential for maintaining vital social functions, life and health, safety, security, economic or social well-being of people and the environment.</a:t>
            </a:r>
          </a:p>
          <a:p>
            <a:pPr>
              <a:buNone/>
            </a:pPr>
            <a:r>
              <a:rPr lang="en-GB" dirty="0" smtClean="0"/>
              <a:t>European critical infrastructure represents critical infrastructure located in the member states of the European Union, the disruption or destruction of which would have a significant impact on at least two member states of the </a:t>
            </a:r>
            <a:r>
              <a:rPr lang="en-GB" dirty="0" smtClean="0"/>
              <a:t>Union.</a:t>
            </a:r>
            <a:endParaRPr lang="en-GB" dirty="0" smtClean="0"/>
          </a:p>
          <a:p>
            <a:pPr>
              <a:buFontTx/>
              <a:buChar char="-"/>
            </a:pP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305</TotalTime>
  <Words>1869</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PROTECTION OF CRITICAL INFRASTRUCTURE IN NORTH MACEDONIA -THE CHALLENGES OF THE LEGISLATIVE PROCESS-</vt:lpstr>
      <vt:lpstr>Regulating critical infrastructure (CI) protection – initial discussions – short chronology</vt:lpstr>
      <vt:lpstr>Question Zero</vt:lpstr>
      <vt:lpstr>Question 1: Critical infrastructure (CI) – is this term and concept recognized in the Macedonian legislation? </vt:lpstr>
      <vt:lpstr>Question 1: Critical infrastructure (CI) – is this term and concept recognized in the Macedonian legislation?</vt:lpstr>
      <vt:lpstr>Question 2: What direction do we go to as a country?</vt:lpstr>
      <vt:lpstr>Outline of the draft – Law on Critical Infrastructure</vt:lpstr>
      <vt:lpstr>Outline of the draft – Law on Critical Infrastructure</vt:lpstr>
      <vt:lpstr>Outline of the draft – Law on Critical Infrastructure</vt:lpstr>
      <vt:lpstr>Sectors of national critical infrastructure</vt:lpstr>
      <vt:lpstr>National system for protection and resilience of Critical Infrastructure</vt:lpstr>
      <vt:lpstr>National Council (expert body)</vt:lpstr>
      <vt:lpstr>Other elements/characteristics of the system</vt:lpstr>
      <vt:lpstr>Challenge</vt:lpstr>
      <vt:lpstr>Recommendations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trenda</dc:creator>
  <cp:lastModifiedBy>trenda</cp:lastModifiedBy>
  <cp:revision>16</cp:revision>
  <dcterms:created xsi:type="dcterms:W3CDTF">2006-08-16T00:00:00Z</dcterms:created>
  <dcterms:modified xsi:type="dcterms:W3CDTF">2023-08-27T11:30:49Z</dcterms:modified>
</cp:coreProperties>
</file>