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Lst>
  <p:notesMasterIdLst>
    <p:notesMasterId r:id="rId33"/>
  </p:notesMasterIdLst>
  <p:sldIdLst>
    <p:sldId id="256"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760">
          <p15:clr>
            <a:srgbClr val="A4A3A4"/>
          </p15:clr>
        </p15:guide>
        <p15:guide id="2" pos="5305">
          <p15:clr>
            <a:srgbClr val="9AA0A6"/>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1C9401-6795-4977-867A-77797F34D57F}">
  <a:tblStyle styleId="{9A1C9401-6795-4977-867A-77797F34D57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60"/>
  </p:normalViewPr>
  <p:slideViewPr>
    <p:cSldViewPr snapToGrid="0">
      <p:cViewPr varScale="1">
        <p:scale>
          <a:sx n="139" d="100"/>
          <a:sy n="139" d="100"/>
        </p:scale>
        <p:origin x="654" y="126"/>
      </p:cViewPr>
      <p:guideLst>
        <p:guide pos="5760"/>
        <p:guide pos="5305"/>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enter of Arts" type="title">
  <p:cSld name="TITLE">
    <p:bg>
      <p:bgPr>
        <a:no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243000" y="901075"/>
            <a:ext cx="3072300" cy="1766700"/>
          </a:xfrm>
          <a:prstGeom prst="rect">
            <a:avLst/>
          </a:prstGeom>
        </p:spPr>
        <p:txBody>
          <a:bodyPr spcFirstLastPara="1" wrap="square" lIns="91425" tIns="91425" rIns="91425" bIns="91425" anchor="b" anchorCtr="0">
            <a:noAutofit/>
          </a:bodyPr>
          <a:lstStyle>
            <a:lvl1pPr lvl="0">
              <a:lnSpc>
                <a:spcPct val="80000"/>
              </a:lnSpc>
              <a:spcBef>
                <a:spcPts val="0"/>
              </a:spcBef>
              <a:spcAft>
                <a:spcPts val="0"/>
              </a:spcAft>
              <a:buSzPts val="2300"/>
              <a:buNone/>
              <a:defRPr sz="6000" b="1">
                <a:solidFill>
                  <a:srgbClr val="434343"/>
                </a:solidFill>
                <a:latin typeface="Bebas Neue"/>
                <a:ea typeface="Bebas Neue"/>
                <a:cs typeface="Bebas Neue"/>
                <a:sym typeface="Bebas Neu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243000" y="2836450"/>
            <a:ext cx="3072300" cy="72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2000">
                <a:solidFill>
                  <a:srgbClr val="434343"/>
                </a:solidFill>
                <a:latin typeface="Montserrat"/>
                <a:ea typeface="Montserrat"/>
                <a:cs typeface="Montserrat"/>
                <a:sym typeface="Montserrat"/>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no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619391" y="315111"/>
            <a:ext cx="7699200" cy="6393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4000"/>
              <a:buNone/>
              <a:defRPr>
                <a:solidFill>
                  <a:schemeClr val="accent1"/>
                </a:solidFill>
              </a:defRPr>
            </a:lvl1pPr>
            <a:lvl2pPr lvl="1" rtl="0">
              <a:spcBef>
                <a:spcPts val="0"/>
              </a:spcBef>
              <a:spcAft>
                <a:spcPts val="0"/>
              </a:spcAft>
              <a:buClr>
                <a:schemeClr val="accent1"/>
              </a:buClr>
              <a:buSzPts val="4000"/>
              <a:buNone/>
              <a:defRPr>
                <a:solidFill>
                  <a:schemeClr val="accent1"/>
                </a:solidFill>
              </a:defRPr>
            </a:lvl2pPr>
            <a:lvl3pPr lvl="2" rtl="0">
              <a:spcBef>
                <a:spcPts val="0"/>
              </a:spcBef>
              <a:spcAft>
                <a:spcPts val="0"/>
              </a:spcAft>
              <a:buClr>
                <a:schemeClr val="accent1"/>
              </a:buClr>
              <a:buSzPts val="4000"/>
              <a:buNone/>
              <a:defRPr>
                <a:solidFill>
                  <a:schemeClr val="accent1"/>
                </a:solidFill>
              </a:defRPr>
            </a:lvl3pPr>
            <a:lvl4pPr lvl="3" rtl="0">
              <a:spcBef>
                <a:spcPts val="0"/>
              </a:spcBef>
              <a:spcAft>
                <a:spcPts val="0"/>
              </a:spcAft>
              <a:buClr>
                <a:schemeClr val="accent1"/>
              </a:buClr>
              <a:buSzPts val="4000"/>
              <a:buNone/>
              <a:defRPr>
                <a:solidFill>
                  <a:schemeClr val="accent1"/>
                </a:solidFill>
              </a:defRPr>
            </a:lvl4pPr>
            <a:lvl5pPr lvl="4" rtl="0">
              <a:spcBef>
                <a:spcPts val="0"/>
              </a:spcBef>
              <a:spcAft>
                <a:spcPts val="0"/>
              </a:spcAft>
              <a:buClr>
                <a:schemeClr val="accent1"/>
              </a:buClr>
              <a:buSzPts val="4000"/>
              <a:buNone/>
              <a:defRPr>
                <a:solidFill>
                  <a:schemeClr val="accent1"/>
                </a:solidFill>
              </a:defRPr>
            </a:lvl5pPr>
            <a:lvl6pPr lvl="5" rtl="0">
              <a:spcBef>
                <a:spcPts val="0"/>
              </a:spcBef>
              <a:spcAft>
                <a:spcPts val="0"/>
              </a:spcAft>
              <a:buClr>
                <a:schemeClr val="accent1"/>
              </a:buClr>
              <a:buSzPts val="4000"/>
              <a:buNone/>
              <a:defRPr>
                <a:solidFill>
                  <a:schemeClr val="accent1"/>
                </a:solidFill>
              </a:defRPr>
            </a:lvl6pPr>
            <a:lvl7pPr lvl="6" rtl="0">
              <a:spcBef>
                <a:spcPts val="0"/>
              </a:spcBef>
              <a:spcAft>
                <a:spcPts val="0"/>
              </a:spcAft>
              <a:buClr>
                <a:schemeClr val="accent1"/>
              </a:buClr>
              <a:buSzPts val="4000"/>
              <a:buNone/>
              <a:defRPr>
                <a:solidFill>
                  <a:schemeClr val="accent1"/>
                </a:solidFill>
              </a:defRPr>
            </a:lvl7pPr>
            <a:lvl8pPr lvl="7" rtl="0">
              <a:spcBef>
                <a:spcPts val="0"/>
              </a:spcBef>
              <a:spcAft>
                <a:spcPts val="0"/>
              </a:spcAft>
              <a:buClr>
                <a:schemeClr val="accent1"/>
              </a:buClr>
              <a:buSzPts val="4000"/>
              <a:buNone/>
              <a:defRPr>
                <a:solidFill>
                  <a:schemeClr val="accent1"/>
                </a:solidFill>
              </a:defRPr>
            </a:lvl8pPr>
            <a:lvl9pPr lvl="8" rtl="0">
              <a:spcBef>
                <a:spcPts val="0"/>
              </a:spcBef>
              <a:spcAft>
                <a:spcPts val="0"/>
              </a:spcAft>
              <a:buClr>
                <a:schemeClr val="accent1"/>
              </a:buClr>
              <a:buSzPts val="4000"/>
              <a:buNone/>
              <a:defRPr>
                <a:solidFill>
                  <a:schemeClr val="accent1"/>
                </a:solidFill>
              </a:defRPr>
            </a:lvl9pPr>
          </a:lstStyle>
          <a:p>
            <a:endParaRPr/>
          </a:p>
        </p:txBody>
      </p:sp>
      <p:sp>
        <p:nvSpPr>
          <p:cNvPr id="17" name="Google Shape;17;p4"/>
          <p:cNvSpPr txBox="1">
            <a:spLocks noGrp="1"/>
          </p:cNvSpPr>
          <p:nvPr>
            <p:ph type="subTitle" idx="1"/>
          </p:nvPr>
        </p:nvSpPr>
        <p:spPr>
          <a:xfrm>
            <a:off x="625121" y="1089715"/>
            <a:ext cx="7802100" cy="3045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200"/>
              <a:buFont typeface="Livvic"/>
              <a:buAutoNum type="arabicPeriod"/>
              <a:defRPr sz="1200">
                <a:solidFill>
                  <a:schemeClr val="accent1"/>
                </a:solidFill>
              </a:defRPr>
            </a:lvl1pPr>
            <a:lvl2pPr lvl="1" rtl="0">
              <a:spcBef>
                <a:spcPts val="1600"/>
              </a:spcBef>
              <a:spcAft>
                <a:spcPts val="0"/>
              </a:spcAft>
              <a:buClr>
                <a:schemeClr val="accent1"/>
              </a:buClr>
              <a:buSzPts val="1200"/>
              <a:buFont typeface="Roboto Condensed Light"/>
              <a:buAutoNum type="alphaLcPeriod"/>
              <a:defRPr>
                <a:solidFill>
                  <a:schemeClr val="accent1"/>
                </a:solidFill>
              </a:defRPr>
            </a:lvl2pPr>
            <a:lvl3pPr lvl="2" rtl="0">
              <a:spcBef>
                <a:spcPts val="1600"/>
              </a:spcBef>
              <a:spcAft>
                <a:spcPts val="0"/>
              </a:spcAft>
              <a:buClr>
                <a:schemeClr val="accent1"/>
              </a:buClr>
              <a:buSzPts val="1200"/>
              <a:buFont typeface="Roboto Condensed Light"/>
              <a:buAutoNum type="romanLcPeriod"/>
              <a:defRPr>
                <a:solidFill>
                  <a:schemeClr val="accent1"/>
                </a:solidFill>
              </a:defRPr>
            </a:lvl3pPr>
            <a:lvl4pPr lvl="3" rtl="0">
              <a:spcBef>
                <a:spcPts val="1600"/>
              </a:spcBef>
              <a:spcAft>
                <a:spcPts val="0"/>
              </a:spcAft>
              <a:buClr>
                <a:schemeClr val="accent1"/>
              </a:buClr>
              <a:buSzPts val="1200"/>
              <a:buFont typeface="Roboto Condensed Light"/>
              <a:buAutoNum type="arabicPeriod"/>
              <a:defRPr>
                <a:solidFill>
                  <a:schemeClr val="accent1"/>
                </a:solidFill>
              </a:defRPr>
            </a:lvl4pPr>
            <a:lvl5pPr lvl="4" rtl="0">
              <a:spcBef>
                <a:spcPts val="1600"/>
              </a:spcBef>
              <a:spcAft>
                <a:spcPts val="0"/>
              </a:spcAft>
              <a:buClr>
                <a:schemeClr val="accent1"/>
              </a:buClr>
              <a:buSzPts val="1200"/>
              <a:buFont typeface="Roboto Condensed Light"/>
              <a:buAutoNum type="alphaLcPeriod"/>
              <a:defRPr>
                <a:solidFill>
                  <a:schemeClr val="accent1"/>
                </a:solidFill>
              </a:defRPr>
            </a:lvl5pPr>
            <a:lvl6pPr lvl="5" rtl="0">
              <a:spcBef>
                <a:spcPts val="1600"/>
              </a:spcBef>
              <a:spcAft>
                <a:spcPts val="0"/>
              </a:spcAft>
              <a:buClr>
                <a:schemeClr val="accent1"/>
              </a:buClr>
              <a:buSzPts val="1200"/>
              <a:buFont typeface="Roboto Condensed Light"/>
              <a:buAutoNum type="romanLcPeriod"/>
              <a:defRPr>
                <a:solidFill>
                  <a:schemeClr val="accent1"/>
                </a:solidFill>
              </a:defRPr>
            </a:lvl6pPr>
            <a:lvl7pPr lvl="6" rtl="0">
              <a:spcBef>
                <a:spcPts val="1600"/>
              </a:spcBef>
              <a:spcAft>
                <a:spcPts val="0"/>
              </a:spcAft>
              <a:buClr>
                <a:schemeClr val="accent1"/>
              </a:buClr>
              <a:buSzPts val="1200"/>
              <a:buFont typeface="Roboto Condensed Light"/>
              <a:buAutoNum type="arabicPeriod"/>
              <a:defRPr>
                <a:solidFill>
                  <a:schemeClr val="accent1"/>
                </a:solidFill>
              </a:defRPr>
            </a:lvl7pPr>
            <a:lvl8pPr lvl="7" rtl="0">
              <a:spcBef>
                <a:spcPts val="1600"/>
              </a:spcBef>
              <a:spcAft>
                <a:spcPts val="0"/>
              </a:spcAft>
              <a:buClr>
                <a:schemeClr val="accent1"/>
              </a:buClr>
              <a:buSzPts val="1200"/>
              <a:buFont typeface="Roboto Condensed Light"/>
              <a:buAutoNum type="alphaLcPeriod"/>
              <a:defRPr>
                <a:solidFill>
                  <a:schemeClr val="accent1"/>
                </a:solidFill>
              </a:defRPr>
            </a:lvl8pPr>
            <a:lvl9pPr lvl="8" rtl="0">
              <a:spcBef>
                <a:spcPts val="1600"/>
              </a:spcBef>
              <a:spcAft>
                <a:spcPts val="1600"/>
              </a:spcAft>
              <a:buClr>
                <a:schemeClr val="accent1"/>
              </a:buClr>
              <a:buSzPts val="1200"/>
              <a:buFont typeface="Roboto Condensed Light"/>
              <a:buAutoNum type="romanLcPeriod"/>
              <a:defRPr>
                <a:solidFill>
                  <a:schemeClr val="accent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bullets points" userDrawn="1">
  <p:cSld name="TITLE_ONLY_1_2">
    <p:bg>
      <p:bgPr>
        <a:noFill/>
        <a:effectLst/>
      </p:bgPr>
    </p:bg>
    <p:spTree>
      <p:nvGrpSpPr>
        <p:cNvPr id="1" name="Shape 224"/>
        <p:cNvGrpSpPr/>
        <p:nvPr/>
      </p:nvGrpSpPr>
      <p:grpSpPr>
        <a:xfrm>
          <a:off x="0" y="0"/>
          <a:ext cx="0" cy="0"/>
          <a:chOff x="0" y="0"/>
          <a:chExt cx="0" cy="0"/>
        </a:xfrm>
      </p:grpSpPr>
      <p:sp>
        <p:nvSpPr>
          <p:cNvPr id="225" name="Google Shape;225;p29"/>
          <p:cNvSpPr/>
          <p:nvPr/>
        </p:nvSpPr>
        <p:spPr>
          <a:xfrm rot="-5400000">
            <a:off x="-383250" y="383250"/>
            <a:ext cx="1947000" cy="1180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26" name="Google Shape;226;p29"/>
          <p:cNvSpPr txBox="1">
            <a:spLocks noGrp="1"/>
          </p:cNvSpPr>
          <p:nvPr>
            <p:ph type="title"/>
          </p:nvPr>
        </p:nvSpPr>
        <p:spPr>
          <a:xfrm>
            <a:off x="629838" y="316210"/>
            <a:ext cx="7699200" cy="6393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4"/>
              </a:buClr>
              <a:buSzPts val="4000"/>
              <a:buNone/>
              <a:defRPr sz="2400" b="1">
                <a:solidFill>
                  <a:schemeClr val="accent4"/>
                </a:solidFill>
                <a:latin typeface="+mj-lt"/>
              </a:defRPr>
            </a:lvl1pPr>
            <a:lvl2pPr lvl="1" rtl="0">
              <a:spcBef>
                <a:spcPts val="0"/>
              </a:spcBef>
              <a:spcAft>
                <a:spcPts val="0"/>
              </a:spcAft>
              <a:buClr>
                <a:schemeClr val="accent4"/>
              </a:buClr>
              <a:buSzPts val="4000"/>
              <a:buNone/>
              <a:defRPr>
                <a:solidFill>
                  <a:schemeClr val="accent4"/>
                </a:solidFill>
              </a:defRPr>
            </a:lvl2pPr>
            <a:lvl3pPr lvl="2" rtl="0">
              <a:spcBef>
                <a:spcPts val="0"/>
              </a:spcBef>
              <a:spcAft>
                <a:spcPts val="0"/>
              </a:spcAft>
              <a:buClr>
                <a:schemeClr val="accent4"/>
              </a:buClr>
              <a:buSzPts val="4000"/>
              <a:buNone/>
              <a:defRPr>
                <a:solidFill>
                  <a:schemeClr val="accent4"/>
                </a:solidFill>
              </a:defRPr>
            </a:lvl3pPr>
            <a:lvl4pPr lvl="3" rtl="0">
              <a:spcBef>
                <a:spcPts val="0"/>
              </a:spcBef>
              <a:spcAft>
                <a:spcPts val="0"/>
              </a:spcAft>
              <a:buClr>
                <a:schemeClr val="accent4"/>
              </a:buClr>
              <a:buSzPts val="4000"/>
              <a:buNone/>
              <a:defRPr>
                <a:solidFill>
                  <a:schemeClr val="accent4"/>
                </a:solidFill>
              </a:defRPr>
            </a:lvl4pPr>
            <a:lvl5pPr lvl="4" rtl="0">
              <a:spcBef>
                <a:spcPts val="0"/>
              </a:spcBef>
              <a:spcAft>
                <a:spcPts val="0"/>
              </a:spcAft>
              <a:buClr>
                <a:schemeClr val="accent4"/>
              </a:buClr>
              <a:buSzPts val="4000"/>
              <a:buNone/>
              <a:defRPr>
                <a:solidFill>
                  <a:schemeClr val="accent4"/>
                </a:solidFill>
              </a:defRPr>
            </a:lvl5pPr>
            <a:lvl6pPr lvl="5" rtl="0">
              <a:spcBef>
                <a:spcPts val="0"/>
              </a:spcBef>
              <a:spcAft>
                <a:spcPts val="0"/>
              </a:spcAft>
              <a:buClr>
                <a:schemeClr val="accent4"/>
              </a:buClr>
              <a:buSzPts val="4000"/>
              <a:buNone/>
              <a:defRPr>
                <a:solidFill>
                  <a:schemeClr val="accent4"/>
                </a:solidFill>
              </a:defRPr>
            </a:lvl6pPr>
            <a:lvl7pPr lvl="6" rtl="0">
              <a:spcBef>
                <a:spcPts val="0"/>
              </a:spcBef>
              <a:spcAft>
                <a:spcPts val="0"/>
              </a:spcAft>
              <a:buClr>
                <a:schemeClr val="accent4"/>
              </a:buClr>
              <a:buSzPts val="4000"/>
              <a:buNone/>
              <a:defRPr>
                <a:solidFill>
                  <a:schemeClr val="accent4"/>
                </a:solidFill>
              </a:defRPr>
            </a:lvl7pPr>
            <a:lvl8pPr lvl="7" rtl="0">
              <a:spcBef>
                <a:spcPts val="0"/>
              </a:spcBef>
              <a:spcAft>
                <a:spcPts val="0"/>
              </a:spcAft>
              <a:buClr>
                <a:schemeClr val="accent4"/>
              </a:buClr>
              <a:buSzPts val="4000"/>
              <a:buNone/>
              <a:defRPr>
                <a:solidFill>
                  <a:schemeClr val="accent4"/>
                </a:solidFill>
              </a:defRPr>
            </a:lvl8pPr>
            <a:lvl9pPr lvl="8" rtl="0">
              <a:spcBef>
                <a:spcPts val="0"/>
              </a:spcBef>
              <a:spcAft>
                <a:spcPts val="0"/>
              </a:spcAft>
              <a:buClr>
                <a:schemeClr val="accent4"/>
              </a:buClr>
              <a:buSzPts val="4000"/>
              <a:buNone/>
              <a:defRPr>
                <a:solidFill>
                  <a:schemeClr val="accent4"/>
                </a:solidFill>
              </a:defRPr>
            </a:lvl9pPr>
          </a:lstStyle>
          <a:p>
            <a:endParaRPr dirty="0"/>
          </a:p>
        </p:txBody>
      </p:sp>
      <p:sp>
        <p:nvSpPr>
          <p:cNvPr id="227" name="Google Shape;227;p29"/>
          <p:cNvSpPr txBox="1">
            <a:spLocks noGrp="1"/>
          </p:cNvSpPr>
          <p:nvPr>
            <p:ph type="subTitle" idx="1"/>
          </p:nvPr>
        </p:nvSpPr>
        <p:spPr>
          <a:xfrm>
            <a:off x="1454075" y="1386950"/>
            <a:ext cx="6968100" cy="44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4"/>
              </a:buClr>
              <a:buSzPts val="1500"/>
              <a:buNone/>
              <a:defRPr sz="1200" b="1">
                <a:solidFill>
                  <a:schemeClr val="accent4"/>
                </a:solidFill>
              </a:defRPr>
            </a:lvl1pPr>
            <a:lvl2pPr lvl="1" rtl="0">
              <a:spcBef>
                <a:spcPts val="0"/>
              </a:spcBef>
              <a:spcAft>
                <a:spcPts val="0"/>
              </a:spcAft>
              <a:buClr>
                <a:schemeClr val="accent4"/>
              </a:buClr>
              <a:buSzPts val="1500"/>
              <a:buNone/>
              <a:defRPr>
                <a:solidFill>
                  <a:schemeClr val="accent4"/>
                </a:solidFill>
              </a:defRPr>
            </a:lvl2pPr>
            <a:lvl3pPr lvl="2" rtl="0">
              <a:spcBef>
                <a:spcPts val="1600"/>
              </a:spcBef>
              <a:spcAft>
                <a:spcPts val="0"/>
              </a:spcAft>
              <a:buClr>
                <a:schemeClr val="accent4"/>
              </a:buClr>
              <a:buSzPts val="1500"/>
              <a:buNone/>
              <a:defRPr>
                <a:solidFill>
                  <a:schemeClr val="accent4"/>
                </a:solidFill>
              </a:defRPr>
            </a:lvl3pPr>
            <a:lvl4pPr lvl="3" rtl="0">
              <a:spcBef>
                <a:spcPts val="1600"/>
              </a:spcBef>
              <a:spcAft>
                <a:spcPts val="0"/>
              </a:spcAft>
              <a:buClr>
                <a:schemeClr val="accent4"/>
              </a:buClr>
              <a:buSzPts val="1500"/>
              <a:buNone/>
              <a:defRPr>
                <a:solidFill>
                  <a:schemeClr val="accent4"/>
                </a:solidFill>
              </a:defRPr>
            </a:lvl4pPr>
            <a:lvl5pPr lvl="4" rtl="0">
              <a:spcBef>
                <a:spcPts val="1600"/>
              </a:spcBef>
              <a:spcAft>
                <a:spcPts val="0"/>
              </a:spcAft>
              <a:buClr>
                <a:schemeClr val="accent4"/>
              </a:buClr>
              <a:buSzPts val="1500"/>
              <a:buNone/>
              <a:defRPr>
                <a:solidFill>
                  <a:schemeClr val="accent4"/>
                </a:solidFill>
              </a:defRPr>
            </a:lvl5pPr>
            <a:lvl6pPr lvl="5" rtl="0">
              <a:spcBef>
                <a:spcPts val="1600"/>
              </a:spcBef>
              <a:spcAft>
                <a:spcPts val="0"/>
              </a:spcAft>
              <a:buClr>
                <a:schemeClr val="accent4"/>
              </a:buClr>
              <a:buSzPts val="1500"/>
              <a:buNone/>
              <a:defRPr>
                <a:solidFill>
                  <a:schemeClr val="accent4"/>
                </a:solidFill>
              </a:defRPr>
            </a:lvl6pPr>
            <a:lvl7pPr lvl="6" rtl="0">
              <a:spcBef>
                <a:spcPts val="1600"/>
              </a:spcBef>
              <a:spcAft>
                <a:spcPts val="0"/>
              </a:spcAft>
              <a:buClr>
                <a:schemeClr val="accent4"/>
              </a:buClr>
              <a:buSzPts val="1500"/>
              <a:buNone/>
              <a:defRPr>
                <a:solidFill>
                  <a:schemeClr val="accent4"/>
                </a:solidFill>
              </a:defRPr>
            </a:lvl7pPr>
            <a:lvl8pPr lvl="7" rtl="0">
              <a:spcBef>
                <a:spcPts val="1600"/>
              </a:spcBef>
              <a:spcAft>
                <a:spcPts val="0"/>
              </a:spcAft>
              <a:buClr>
                <a:schemeClr val="accent4"/>
              </a:buClr>
              <a:buSzPts val="1500"/>
              <a:buNone/>
              <a:defRPr>
                <a:solidFill>
                  <a:schemeClr val="accent4"/>
                </a:solidFill>
              </a:defRPr>
            </a:lvl8pPr>
            <a:lvl9pPr lvl="8" rtl="0">
              <a:spcBef>
                <a:spcPts val="1600"/>
              </a:spcBef>
              <a:spcAft>
                <a:spcPts val="1600"/>
              </a:spcAft>
              <a:buClr>
                <a:schemeClr val="accent4"/>
              </a:buClr>
              <a:buSzPts val="1500"/>
              <a:buNone/>
              <a:defRPr>
                <a:solidFill>
                  <a:schemeClr val="accent4"/>
                </a:solidFill>
              </a:defRPr>
            </a:lvl9pPr>
          </a:lstStyle>
          <a:p>
            <a:endParaRPr/>
          </a:p>
        </p:txBody>
      </p:sp>
      <p:sp>
        <p:nvSpPr>
          <p:cNvPr id="228" name="Google Shape;228;p29"/>
          <p:cNvSpPr txBox="1">
            <a:spLocks noGrp="1"/>
          </p:cNvSpPr>
          <p:nvPr>
            <p:ph type="body" idx="2"/>
          </p:nvPr>
        </p:nvSpPr>
        <p:spPr>
          <a:xfrm>
            <a:off x="1458036" y="1756000"/>
            <a:ext cx="6968100" cy="2858100"/>
          </a:xfrm>
          <a:prstGeom prst="rect">
            <a:avLst/>
          </a:prstGeom>
        </p:spPr>
        <p:txBody>
          <a:bodyPr spcFirstLastPara="1" wrap="square" lIns="91425" tIns="91425" rIns="91425" bIns="91425" anchor="t" anchorCtr="0">
            <a:noAutofit/>
          </a:bodyPr>
          <a:lstStyle>
            <a:lvl1pPr marL="457200" lvl="0" indent="-323850">
              <a:lnSpc>
                <a:spcPct val="100000"/>
              </a:lnSpc>
              <a:spcBef>
                <a:spcPts val="0"/>
              </a:spcBef>
              <a:spcAft>
                <a:spcPts val="0"/>
              </a:spcAft>
              <a:buClr>
                <a:schemeClr val="accent1"/>
              </a:buClr>
              <a:buSzPts val="1500"/>
              <a:buChar char="●"/>
              <a:defRPr sz="1400">
                <a:solidFill>
                  <a:schemeClr val="accent4"/>
                </a:solidFill>
                <a:latin typeface="Verdana" panose="020B0604030504040204" pitchFamily="34" charset="0"/>
                <a:ea typeface="Verdana" panose="020B0604030504040204" pitchFamily="34" charset="0"/>
              </a:defRPr>
            </a:lvl1pPr>
            <a:lvl2pPr marL="914400" lvl="1" indent="-323850">
              <a:spcBef>
                <a:spcPts val="100"/>
              </a:spcBef>
              <a:spcAft>
                <a:spcPts val="0"/>
              </a:spcAft>
              <a:buClr>
                <a:schemeClr val="accent1"/>
              </a:buClr>
              <a:buSzPts val="1500"/>
              <a:buChar char="○"/>
              <a:defRPr>
                <a:solidFill>
                  <a:schemeClr val="accent4"/>
                </a:solidFill>
              </a:defRPr>
            </a:lvl2pPr>
            <a:lvl3pPr marL="1371600" lvl="2" indent="-323850">
              <a:spcBef>
                <a:spcPts val="1600"/>
              </a:spcBef>
              <a:spcAft>
                <a:spcPts val="0"/>
              </a:spcAft>
              <a:buClr>
                <a:schemeClr val="accent1"/>
              </a:buClr>
              <a:buSzPts val="1500"/>
              <a:buChar char="■"/>
              <a:defRPr>
                <a:solidFill>
                  <a:schemeClr val="accent4"/>
                </a:solidFill>
              </a:defRPr>
            </a:lvl3pPr>
            <a:lvl4pPr marL="1828800" lvl="3" indent="-323850">
              <a:spcBef>
                <a:spcPts val="1600"/>
              </a:spcBef>
              <a:spcAft>
                <a:spcPts val="0"/>
              </a:spcAft>
              <a:buClr>
                <a:schemeClr val="accent1"/>
              </a:buClr>
              <a:buSzPts val="1500"/>
              <a:buChar char="●"/>
              <a:defRPr>
                <a:solidFill>
                  <a:schemeClr val="accent4"/>
                </a:solidFill>
              </a:defRPr>
            </a:lvl4pPr>
            <a:lvl5pPr marL="2286000" lvl="4" indent="-323850">
              <a:spcBef>
                <a:spcPts val="1600"/>
              </a:spcBef>
              <a:spcAft>
                <a:spcPts val="0"/>
              </a:spcAft>
              <a:buClr>
                <a:schemeClr val="accent1"/>
              </a:buClr>
              <a:buSzPts val="1500"/>
              <a:buChar char="○"/>
              <a:defRPr>
                <a:solidFill>
                  <a:schemeClr val="accent4"/>
                </a:solidFill>
              </a:defRPr>
            </a:lvl5pPr>
            <a:lvl6pPr marL="2743200" lvl="5" indent="-323850">
              <a:spcBef>
                <a:spcPts val="1600"/>
              </a:spcBef>
              <a:spcAft>
                <a:spcPts val="0"/>
              </a:spcAft>
              <a:buClr>
                <a:schemeClr val="accent1"/>
              </a:buClr>
              <a:buSzPts val="1500"/>
              <a:buChar char="■"/>
              <a:defRPr>
                <a:solidFill>
                  <a:schemeClr val="accent4"/>
                </a:solidFill>
              </a:defRPr>
            </a:lvl6pPr>
            <a:lvl7pPr marL="3200400" lvl="6" indent="-323850">
              <a:spcBef>
                <a:spcPts val="1600"/>
              </a:spcBef>
              <a:spcAft>
                <a:spcPts val="0"/>
              </a:spcAft>
              <a:buClr>
                <a:schemeClr val="accent1"/>
              </a:buClr>
              <a:buSzPts val="1500"/>
              <a:buChar char="●"/>
              <a:defRPr>
                <a:solidFill>
                  <a:schemeClr val="accent4"/>
                </a:solidFill>
              </a:defRPr>
            </a:lvl7pPr>
            <a:lvl8pPr marL="3657600" lvl="7" indent="-323850">
              <a:spcBef>
                <a:spcPts val="1600"/>
              </a:spcBef>
              <a:spcAft>
                <a:spcPts val="0"/>
              </a:spcAft>
              <a:buClr>
                <a:schemeClr val="accent1"/>
              </a:buClr>
              <a:buSzPts val="1500"/>
              <a:buChar char="○"/>
              <a:defRPr>
                <a:solidFill>
                  <a:schemeClr val="accent4"/>
                </a:solidFill>
              </a:defRPr>
            </a:lvl8pPr>
            <a:lvl9pPr marL="4114800" lvl="8" indent="-323850">
              <a:spcBef>
                <a:spcPts val="1600"/>
              </a:spcBef>
              <a:spcAft>
                <a:spcPts val="1600"/>
              </a:spcAft>
              <a:buClr>
                <a:schemeClr val="accent1"/>
              </a:buClr>
              <a:buSzPts val="1500"/>
              <a:buChar char="■"/>
              <a:defRPr>
                <a:solidFill>
                  <a:schemeClr val="accent4"/>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p:cSld name="CUSTOM">
    <p:bg>
      <p:bgPr>
        <a:noFill/>
        <a:effectLst/>
      </p:bgPr>
    </p:bg>
    <p:spTree>
      <p:nvGrpSpPr>
        <p:cNvPr id="1" name="Shape 229"/>
        <p:cNvGrpSpPr/>
        <p:nvPr/>
      </p:nvGrpSpPr>
      <p:grpSpPr>
        <a:xfrm>
          <a:off x="0" y="0"/>
          <a:ext cx="0" cy="0"/>
          <a:chOff x="0" y="0"/>
          <a:chExt cx="0" cy="0"/>
        </a:xfrm>
      </p:grpSpPr>
      <p:sp>
        <p:nvSpPr>
          <p:cNvPr id="230" name="Google Shape;230;p30"/>
          <p:cNvSpPr/>
          <p:nvPr/>
        </p:nvSpPr>
        <p:spPr>
          <a:xfrm rot="-5400000">
            <a:off x="3597600" y="-3601575"/>
            <a:ext cx="1947000" cy="914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CUSTOM_1">
    <p:bg>
      <p:bgPr>
        <a:noFill/>
        <a:effectLst/>
      </p:bgPr>
    </p:bg>
    <p:spTree>
      <p:nvGrpSpPr>
        <p:cNvPr id="1" name="Shape 231"/>
        <p:cNvGrpSpPr/>
        <p:nvPr/>
      </p:nvGrpSpPr>
      <p:grpSpPr>
        <a:xfrm>
          <a:off x="0" y="0"/>
          <a:ext cx="0" cy="0"/>
          <a:chOff x="0" y="0"/>
          <a:chExt cx="0" cy="0"/>
        </a:xfrm>
      </p:grpSpPr>
      <p:sp>
        <p:nvSpPr>
          <p:cNvPr id="232" name="Google Shape;232;p31"/>
          <p:cNvSpPr/>
          <p:nvPr/>
        </p:nvSpPr>
        <p:spPr>
          <a:xfrm rot="-5400000">
            <a:off x="4280850" y="285475"/>
            <a:ext cx="5152500" cy="4573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3">
  <p:cSld name="CUSTOM_2">
    <p:bg>
      <p:bgPr>
        <a:noFill/>
        <a:effectLst/>
      </p:bgPr>
    </p:bg>
    <p:spTree>
      <p:nvGrpSpPr>
        <p:cNvPr id="1" name="Shape 233"/>
        <p:cNvGrpSpPr/>
        <p:nvPr/>
      </p:nvGrpSpPr>
      <p:grpSpPr>
        <a:xfrm>
          <a:off x="0" y="0"/>
          <a:ext cx="0" cy="0"/>
          <a:chOff x="0" y="0"/>
          <a:chExt cx="0" cy="0"/>
        </a:xfrm>
      </p:grpSpPr>
      <p:sp>
        <p:nvSpPr>
          <p:cNvPr id="234" name="Google Shape;234;p32"/>
          <p:cNvSpPr/>
          <p:nvPr/>
        </p:nvSpPr>
        <p:spPr>
          <a:xfrm rot="-5400000">
            <a:off x="-383250" y="383250"/>
            <a:ext cx="1947000" cy="1180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35" name="Google Shape;235;p32"/>
          <p:cNvSpPr/>
          <p:nvPr/>
        </p:nvSpPr>
        <p:spPr>
          <a:xfrm>
            <a:off x="985750" y="1763900"/>
            <a:ext cx="410100" cy="410100"/>
          </a:xfrm>
          <a:prstGeom prst="rect">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434343"/>
              </a:buClr>
              <a:buSzPts val="4000"/>
              <a:buFont typeface="Bebas Neue"/>
              <a:buNone/>
              <a:defRPr sz="4000">
                <a:solidFill>
                  <a:srgbClr val="434343"/>
                </a:solidFill>
                <a:latin typeface="Bebas Neue"/>
                <a:ea typeface="Bebas Neue"/>
                <a:cs typeface="Bebas Neue"/>
                <a:sym typeface="Bebas Neue"/>
              </a:defRPr>
            </a:lvl1pPr>
            <a:lvl2pPr lvl="1">
              <a:spcBef>
                <a:spcPts val="0"/>
              </a:spcBef>
              <a:spcAft>
                <a:spcPts val="0"/>
              </a:spcAft>
              <a:buClr>
                <a:srgbClr val="434343"/>
              </a:buClr>
              <a:buSzPts val="4000"/>
              <a:buFont typeface="Bebas Neue"/>
              <a:buNone/>
              <a:defRPr sz="4000">
                <a:solidFill>
                  <a:srgbClr val="434343"/>
                </a:solidFill>
                <a:latin typeface="Bebas Neue"/>
                <a:ea typeface="Bebas Neue"/>
                <a:cs typeface="Bebas Neue"/>
                <a:sym typeface="Bebas Neue"/>
              </a:defRPr>
            </a:lvl2pPr>
            <a:lvl3pPr lvl="2">
              <a:spcBef>
                <a:spcPts val="0"/>
              </a:spcBef>
              <a:spcAft>
                <a:spcPts val="0"/>
              </a:spcAft>
              <a:buClr>
                <a:srgbClr val="434343"/>
              </a:buClr>
              <a:buSzPts val="4000"/>
              <a:buFont typeface="Bebas Neue"/>
              <a:buNone/>
              <a:defRPr sz="4000">
                <a:solidFill>
                  <a:srgbClr val="434343"/>
                </a:solidFill>
                <a:latin typeface="Bebas Neue"/>
                <a:ea typeface="Bebas Neue"/>
                <a:cs typeface="Bebas Neue"/>
                <a:sym typeface="Bebas Neue"/>
              </a:defRPr>
            </a:lvl3pPr>
            <a:lvl4pPr lvl="3">
              <a:spcBef>
                <a:spcPts val="0"/>
              </a:spcBef>
              <a:spcAft>
                <a:spcPts val="0"/>
              </a:spcAft>
              <a:buClr>
                <a:srgbClr val="434343"/>
              </a:buClr>
              <a:buSzPts val="4000"/>
              <a:buFont typeface="Bebas Neue"/>
              <a:buNone/>
              <a:defRPr sz="4000">
                <a:solidFill>
                  <a:srgbClr val="434343"/>
                </a:solidFill>
                <a:latin typeface="Bebas Neue"/>
                <a:ea typeface="Bebas Neue"/>
                <a:cs typeface="Bebas Neue"/>
                <a:sym typeface="Bebas Neue"/>
              </a:defRPr>
            </a:lvl4pPr>
            <a:lvl5pPr lvl="4">
              <a:spcBef>
                <a:spcPts val="0"/>
              </a:spcBef>
              <a:spcAft>
                <a:spcPts val="0"/>
              </a:spcAft>
              <a:buClr>
                <a:srgbClr val="434343"/>
              </a:buClr>
              <a:buSzPts val="4000"/>
              <a:buFont typeface="Bebas Neue"/>
              <a:buNone/>
              <a:defRPr sz="4000">
                <a:solidFill>
                  <a:srgbClr val="434343"/>
                </a:solidFill>
                <a:latin typeface="Bebas Neue"/>
                <a:ea typeface="Bebas Neue"/>
                <a:cs typeface="Bebas Neue"/>
                <a:sym typeface="Bebas Neue"/>
              </a:defRPr>
            </a:lvl5pPr>
            <a:lvl6pPr lvl="5">
              <a:spcBef>
                <a:spcPts val="0"/>
              </a:spcBef>
              <a:spcAft>
                <a:spcPts val="0"/>
              </a:spcAft>
              <a:buClr>
                <a:srgbClr val="434343"/>
              </a:buClr>
              <a:buSzPts val="4000"/>
              <a:buFont typeface="Bebas Neue"/>
              <a:buNone/>
              <a:defRPr sz="4000">
                <a:solidFill>
                  <a:srgbClr val="434343"/>
                </a:solidFill>
                <a:latin typeface="Bebas Neue"/>
                <a:ea typeface="Bebas Neue"/>
                <a:cs typeface="Bebas Neue"/>
                <a:sym typeface="Bebas Neue"/>
              </a:defRPr>
            </a:lvl6pPr>
            <a:lvl7pPr lvl="6">
              <a:spcBef>
                <a:spcPts val="0"/>
              </a:spcBef>
              <a:spcAft>
                <a:spcPts val="0"/>
              </a:spcAft>
              <a:buClr>
                <a:srgbClr val="434343"/>
              </a:buClr>
              <a:buSzPts val="4000"/>
              <a:buFont typeface="Bebas Neue"/>
              <a:buNone/>
              <a:defRPr sz="4000">
                <a:solidFill>
                  <a:srgbClr val="434343"/>
                </a:solidFill>
                <a:latin typeface="Bebas Neue"/>
                <a:ea typeface="Bebas Neue"/>
                <a:cs typeface="Bebas Neue"/>
                <a:sym typeface="Bebas Neue"/>
              </a:defRPr>
            </a:lvl7pPr>
            <a:lvl8pPr lvl="7">
              <a:spcBef>
                <a:spcPts val="0"/>
              </a:spcBef>
              <a:spcAft>
                <a:spcPts val="0"/>
              </a:spcAft>
              <a:buClr>
                <a:srgbClr val="434343"/>
              </a:buClr>
              <a:buSzPts val="4000"/>
              <a:buFont typeface="Bebas Neue"/>
              <a:buNone/>
              <a:defRPr sz="4000">
                <a:solidFill>
                  <a:srgbClr val="434343"/>
                </a:solidFill>
                <a:latin typeface="Bebas Neue"/>
                <a:ea typeface="Bebas Neue"/>
                <a:cs typeface="Bebas Neue"/>
                <a:sym typeface="Bebas Neue"/>
              </a:defRPr>
            </a:lvl8pPr>
            <a:lvl9pPr lvl="8">
              <a:spcBef>
                <a:spcPts val="0"/>
              </a:spcBef>
              <a:spcAft>
                <a:spcPts val="0"/>
              </a:spcAft>
              <a:buClr>
                <a:srgbClr val="434343"/>
              </a:buClr>
              <a:buSzPts val="4000"/>
              <a:buFont typeface="Bebas Neue"/>
              <a:buNone/>
              <a:defRPr sz="4000">
                <a:solidFill>
                  <a:srgbClr val="434343"/>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23850">
              <a:lnSpc>
                <a:spcPct val="115000"/>
              </a:lnSpc>
              <a:spcBef>
                <a:spcPts val="0"/>
              </a:spcBef>
              <a:spcAft>
                <a:spcPts val="0"/>
              </a:spcAft>
              <a:buClr>
                <a:srgbClr val="434343"/>
              </a:buClr>
              <a:buSzPts val="1500"/>
              <a:buFont typeface="Montserrat"/>
              <a:buChar char="●"/>
              <a:defRPr sz="1500">
                <a:solidFill>
                  <a:srgbClr val="434343"/>
                </a:solidFill>
                <a:latin typeface="Montserrat"/>
                <a:ea typeface="Montserrat"/>
                <a:cs typeface="Montserrat"/>
                <a:sym typeface="Montserrat"/>
              </a:defRPr>
            </a:lvl1pPr>
            <a:lvl2pPr marL="914400" lvl="1" indent="-323850">
              <a:lnSpc>
                <a:spcPct val="115000"/>
              </a:lnSpc>
              <a:spcBef>
                <a:spcPts val="1600"/>
              </a:spcBef>
              <a:spcAft>
                <a:spcPts val="0"/>
              </a:spcAft>
              <a:buClr>
                <a:srgbClr val="434343"/>
              </a:buClr>
              <a:buSzPts val="1500"/>
              <a:buFont typeface="Montserrat"/>
              <a:buChar char="○"/>
              <a:defRPr sz="1500">
                <a:solidFill>
                  <a:srgbClr val="434343"/>
                </a:solidFill>
                <a:latin typeface="Montserrat"/>
                <a:ea typeface="Montserrat"/>
                <a:cs typeface="Montserrat"/>
                <a:sym typeface="Montserrat"/>
              </a:defRPr>
            </a:lvl2pPr>
            <a:lvl3pPr marL="1371600" lvl="2" indent="-323850">
              <a:lnSpc>
                <a:spcPct val="115000"/>
              </a:lnSpc>
              <a:spcBef>
                <a:spcPts val="1600"/>
              </a:spcBef>
              <a:spcAft>
                <a:spcPts val="0"/>
              </a:spcAft>
              <a:buClr>
                <a:srgbClr val="434343"/>
              </a:buClr>
              <a:buSzPts val="1500"/>
              <a:buFont typeface="Montserrat"/>
              <a:buChar char="■"/>
              <a:defRPr sz="1500">
                <a:solidFill>
                  <a:srgbClr val="434343"/>
                </a:solidFill>
                <a:latin typeface="Montserrat"/>
                <a:ea typeface="Montserrat"/>
                <a:cs typeface="Montserrat"/>
                <a:sym typeface="Montserrat"/>
              </a:defRPr>
            </a:lvl3pPr>
            <a:lvl4pPr marL="1828800" lvl="3" indent="-323850">
              <a:lnSpc>
                <a:spcPct val="115000"/>
              </a:lnSpc>
              <a:spcBef>
                <a:spcPts val="1600"/>
              </a:spcBef>
              <a:spcAft>
                <a:spcPts val="0"/>
              </a:spcAft>
              <a:buClr>
                <a:srgbClr val="434343"/>
              </a:buClr>
              <a:buSzPts val="1500"/>
              <a:buFont typeface="Montserrat"/>
              <a:buChar char="●"/>
              <a:defRPr sz="1500">
                <a:solidFill>
                  <a:srgbClr val="434343"/>
                </a:solidFill>
                <a:latin typeface="Montserrat"/>
                <a:ea typeface="Montserrat"/>
                <a:cs typeface="Montserrat"/>
                <a:sym typeface="Montserrat"/>
              </a:defRPr>
            </a:lvl4pPr>
            <a:lvl5pPr marL="2286000" lvl="4" indent="-323850">
              <a:lnSpc>
                <a:spcPct val="115000"/>
              </a:lnSpc>
              <a:spcBef>
                <a:spcPts val="1600"/>
              </a:spcBef>
              <a:spcAft>
                <a:spcPts val="0"/>
              </a:spcAft>
              <a:buClr>
                <a:srgbClr val="434343"/>
              </a:buClr>
              <a:buSzPts val="1500"/>
              <a:buFont typeface="Montserrat"/>
              <a:buChar char="○"/>
              <a:defRPr sz="1500">
                <a:solidFill>
                  <a:srgbClr val="434343"/>
                </a:solidFill>
                <a:latin typeface="Montserrat"/>
                <a:ea typeface="Montserrat"/>
                <a:cs typeface="Montserrat"/>
                <a:sym typeface="Montserrat"/>
              </a:defRPr>
            </a:lvl5pPr>
            <a:lvl6pPr marL="2743200" lvl="5" indent="-323850">
              <a:lnSpc>
                <a:spcPct val="115000"/>
              </a:lnSpc>
              <a:spcBef>
                <a:spcPts val="1600"/>
              </a:spcBef>
              <a:spcAft>
                <a:spcPts val="0"/>
              </a:spcAft>
              <a:buClr>
                <a:srgbClr val="434343"/>
              </a:buClr>
              <a:buSzPts val="1500"/>
              <a:buFont typeface="Montserrat"/>
              <a:buChar char="■"/>
              <a:defRPr sz="1500">
                <a:solidFill>
                  <a:srgbClr val="434343"/>
                </a:solidFill>
                <a:latin typeface="Montserrat"/>
                <a:ea typeface="Montserrat"/>
                <a:cs typeface="Montserrat"/>
                <a:sym typeface="Montserrat"/>
              </a:defRPr>
            </a:lvl6pPr>
            <a:lvl7pPr marL="3200400" lvl="6" indent="-323850">
              <a:lnSpc>
                <a:spcPct val="115000"/>
              </a:lnSpc>
              <a:spcBef>
                <a:spcPts val="1600"/>
              </a:spcBef>
              <a:spcAft>
                <a:spcPts val="0"/>
              </a:spcAft>
              <a:buClr>
                <a:srgbClr val="434343"/>
              </a:buClr>
              <a:buSzPts val="1500"/>
              <a:buFont typeface="Montserrat"/>
              <a:buChar char="●"/>
              <a:defRPr sz="1500">
                <a:solidFill>
                  <a:srgbClr val="434343"/>
                </a:solidFill>
                <a:latin typeface="Montserrat"/>
                <a:ea typeface="Montserrat"/>
                <a:cs typeface="Montserrat"/>
                <a:sym typeface="Montserrat"/>
              </a:defRPr>
            </a:lvl7pPr>
            <a:lvl8pPr marL="3657600" lvl="7" indent="-323850">
              <a:lnSpc>
                <a:spcPct val="115000"/>
              </a:lnSpc>
              <a:spcBef>
                <a:spcPts val="1600"/>
              </a:spcBef>
              <a:spcAft>
                <a:spcPts val="0"/>
              </a:spcAft>
              <a:buClr>
                <a:srgbClr val="434343"/>
              </a:buClr>
              <a:buSzPts val="1500"/>
              <a:buFont typeface="Montserrat"/>
              <a:buChar char="○"/>
              <a:defRPr sz="1500">
                <a:solidFill>
                  <a:srgbClr val="434343"/>
                </a:solidFill>
                <a:latin typeface="Montserrat"/>
                <a:ea typeface="Montserrat"/>
                <a:cs typeface="Montserrat"/>
                <a:sym typeface="Montserrat"/>
              </a:defRPr>
            </a:lvl8pPr>
            <a:lvl9pPr marL="4114800" lvl="8" indent="-323850">
              <a:lnSpc>
                <a:spcPct val="115000"/>
              </a:lnSpc>
              <a:spcBef>
                <a:spcPts val="1600"/>
              </a:spcBef>
              <a:spcAft>
                <a:spcPts val="1600"/>
              </a:spcAft>
              <a:buClr>
                <a:srgbClr val="434343"/>
              </a:buClr>
              <a:buSzPts val="1500"/>
              <a:buFont typeface="Montserrat"/>
              <a:buChar char="■"/>
              <a:defRPr sz="1500">
                <a:solidFill>
                  <a:srgbClr val="434343"/>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75" r:id="rId4"/>
    <p:sldLayoutId id="2147483676" r:id="rId5"/>
    <p:sldLayoutId id="2147483677" r:id="rId6"/>
    <p:sldLayoutId id="214748367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55">
          <p15:clr>
            <a:srgbClr val="EA4335"/>
          </p15:clr>
        </p15:guide>
        <p15:guide id="2" pos="5305">
          <p15:clr>
            <a:srgbClr val="EA4335"/>
          </p15:clr>
        </p15:guide>
        <p15:guide id="3" orient="horz" pos="340">
          <p15:clr>
            <a:srgbClr val="EA4335"/>
          </p15:clr>
        </p15:guide>
        <p15:guide id="4" orient="horz" pos="2903">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35"/>
          <p:cNvSpPr txBox="1">
            <a:spLocks noGrp="1"/>
          </p:cNvSpPr>
          <p:nvPr>
            <p:ph type="subTitle" idx="1"/>
          </p:nvPr>
        </p:nvSpPr>
        <p:spPr>
          <a:xfrm>
            <a:off x="5995164" y="4492711"/>
            <a:ext cx="3036193" cy="450350"/>
          </a:xfrm>
          <a:prstGeom prst="rect">
            <a:avLst/>
          </a:prstGeom>
        </p:spPr>
        <p:txBody>
          <a:bodyPr spcFirstLastPara="1" wrap="square" lIns="91425" tIns="91425" rIns="91425" bIns="91425" anchor="t" anchorCtr="0">
            <a:noAutofit/>
          </a:bodyPr>
          <a:lstStyle/>
          <a:p>
            <a:pPr marL="0" indent="0"/>
            <a:r>
              <a:rPr lang="en-US" sz="1800"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anose="020B0604020202020204" pitchFamily="34" charset="0"/>
              </a:rPr>
              <a:t>Prof.Dr.Goran</a:t>
            </a:r>
            <a:r>
              <a:rPr lang="en-US" sz="18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anose="020B0604020202020204" pitchFamily="34" charset="0"/>
              </a:rPr>
              <a:t> </a:t>
            </a:r>
            <a:r>
              <a:rPr lang="en-US" sz="1800" b="1" dirty="0" err="1"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anose="020B0604020202020204" pitchFamily="34" charset="0"/>
              </a:rPr>
              <a:t>Mati</a:t>
            </a:r>
            <a:r>
              <a:rPr lang="sr-Latn-RS" sz="1800" b="1"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anose="020B0604020202020204" pitchFamily="34" charset="0"/>
              </a:rPr>
              <a:t>ć</a:t>
            </a:r>
            <a:endParaRPr lang="sr-Latn-CS" sz="18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anose="020B0604020202020204" pitchFamily="34" charset="0"/>
            </a:endParaRPr>
          </a:p>
        </p:txBody>
      </p:sp>
      <p:sp>
        <p:nvSpPr>
          <p:cNvPr id="247" name="Google Shape;247;p35"/>
          <p:cNvSpPr txBox="1">
            <a:spLocks noGrp="1"/>
          </p:cNvSpPr>
          <p:nvPr>
            <p:ph type="ctrTitle"/>
          </p:nvPr>
        </p:nvSpPr>
        <p:spPr>
          <a:xfrm>
            <a:off x="875368" y="544062"/>
            <a:ext cx="7393265" cy="3425611"/>
          </a:xfrm>
          <a:prstGeom prst="rect">
            <a:avLst/>
          </a:prstGeom>
        </p:spPr>
        <p:txBody>
          <a:bodyPr spcFirstLastPara="1" wrap="square" lIns="91425" tIns="91425" rIns="91425" bIns="91425" anchor="b" anchorCtr="0">
            <a:noAutofit/>
          </a:bodyPr>
          <a:lstStyle/>
          <a:p>
            <a:pPr algn="ctr"/>
            <a:r>
              <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CRITICAL INFRACTRUCTURE OF </a:t>
            </a:r>
            <a:r>
              <a:rPr lang="sr-Latn-R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r>
            <a:br>
              <a:rPr lang="sr-Latn-R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THE REPUBLIC OF SERBIA AND CLASSIFIED INFORMATION PROTECTION</a:t>
            </a:r>
            <a:r>
              <a:rPr lang="sr-Cyrl-R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rPr>
              <a:t>EUROPEAN UNION </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smtClean="0"/>
              <a:t>(</a:t>
            </a:r>
            <a:r>
              <a:rPr lang="sr-Latn-RS" dirty="0" smtClean="0"/>
              <a:t>a</a:t>
            </a:r>
            <a:r>
              <a:rPr lang="en-US" dirty="0" smtClean="0"/>
              <a:t>) “Critical </a:t>
            </a:r>
            <a:r>
              <a:rPr lang="en-US" dirty="0" err="1" smtClean="0"/>
              <a:t>infractructure</a:t>
            </a:r>
            <a:r>
              <a:rPr lang="en-US" dirty="0" smtClean="0"/>
              <a:t> is an asset, system or part thereof located in Member States which is essential for the maintenance of vital societal functions, health, safety, security, economic or social well-being of people, and the disruption or destruction of which would have a significant impact in a Member State”.</a:t>
            </a:r>
          </a:p>
          <a:p>
            <a:endParaRPr lang="en-US" dirty="0" smtClean="0"/>
          </a:p>
          <a:p>
            <a:pPr marL="133350" indent="0">
              <a:buNone/>
            </a:pPr>
            <a:endParaRPr lang="sr-Latn-RS" dirty="0" smtClean="0"/>
          </a:p>
          <a:p>
            <a:pPr marL="133350" indent="0">
              <a:buNone/>
            </a:pPr>
            <a:r>
              <a:rPr lang="en-US" dirty="0" smtClean="0"/>
              <a:t>Critical </a:t>
            </a:r>
            <a:r>
              <a:rPr lang="en-US" dirty="0"/>
              <a:t>Infrastructure Protection in the Fight against Terrorism, Brussels, COM(2004)702, 2004.</a:t>
            </a:r>
          </a:p>
        </p:txBody>
      </p:sp>
    </p:spTree>
    <p:extLst>
      <p:ext uri="{BB962C8B-B14F-4D97-AF65-F5344CB8AC3E}">
        <p14:creationId xmlns:p14="http://schemas.microsoft.com/office/powerpoint/2010/main" val="3596242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rPr>
              <a:t>EUROPEAN UNION </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t>(б) “European critical infrastructure implies critical infrastructure located on the territory of a Member State, the disruption or destruction of which would have a significant impact on at least two Member States. The significance of disruption in functioning of critical infrastructure elements should be assessed on the basis of the criteria of interdependence. It implies effects resulting from the </a:t>
            </a:r>
            <a:r>
              <a:rPr lang="en-US" dirty="0" err="1"/>
              <a:t>crosssectoral</a:t>
            </a:r>
            <a:r>
              <a:rPr lang="en-US" dirty="0"/>
              <a:t> dependence on other types of infrastructure.“</a:t>
            </a:r>
            <a:endParaRPr lang="en-US" dirty="0" smtClean="0"/>
          </a:p>
          <a:p>
            <a:pPr marL="133350" indent="0">
              <a:buNone/>
            </a:pPr>
            <a:endParaRPr lang="sr-Latn-RS" dirty="0" smtClean="0"/>
          </a:p>
          <a:p>
            <a:pPr marL="133350" indent="0">
              <a:buNone/>
            </a:pPr>
            <a:endParaRPr lang="sr-Latn-RS" dirty="0" smtClean="0"/>
          </a:p>
          <a:p>
            <a:pPr marL="133350" indent="0">
              <a:buNone/>
            </a:pPr>
            <a:r>
              <a:rPr lang="en-US" dirty="0" smtClean="0"/>
              <a:t>Critical </a:t>
            </a:r>
            <a:r>
              <a:rPr lang="en-US" dirty="0"/>
              <a:t>Infrastructure Protection in the Fight against Terrorism, Brussels, COM(2004)702, 2004.</a:t>
            </a:r>
          </a:p>
        </p:txBody>
      </p:sp>
    </p:spTree>
    <p:extLst>
      <p:ext uri="{BB962C8B-B14F-4D97-AF65-F5344CB8AC3E}">
        <p14:creationId xmlns:p14="http://schemas.microsoft.com/office/powerpoint/2010/main" val="2574700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latin typeface="Verdana" panose="020B0604030504040204" pitchFamily="34" charset="0"/>
                <a:ea typeface="Verdana" panose="020B0604030504040204" pitchFamily="34" charset="0"/>
              </a:rPr>
              <a:t>REPUBLIC OF SERBIA</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t>National Security </a:t>
            </a:r>
            <a:r>
              <a:rPr lang="en-US" dirty="0" smtClean="0"/>
              <a:t>Strategy</a:t>
            </a:r>
            <a:endParaRPr lang="sr-Latn-RS" dirty="0" smtClean="0"/>
          </a:p>
          <a:p>
            <a:endParaRPr lang="en-US" dirty="0"/>
          </a:p>
          <a:p>
            <a:r>
              <a:rPr lang="en-US" dirty="0"/>
              <a:t>Defense </a:t>
            </a:r>
            <a:r>
              <a:rPr lang="en-US" dirty="0" err="1" smtClean="0"/>
              <a:t>Strаtegy</a:t>
            </a:r>
            <a:endParaRPr lang="sr-Latn-RS" dirty="0" smtClean="0"/>
          </a:p>
          <a:p>
            <a:endParaRPr lang="en-US" dirty="0"/>
          </a:p>
          <a:p>
            <a:r>
              <a:rPr lang="en-US" dirty="0"/>
              <a:t>National Protection and Rescue </a:t>
            </a:r>
            <a:r>
              <a:rPr lang="en-US" dirty="0" smtClean="0"/>
              <a:t>Strategy</a:t>
            </a:r>
            <a:endParaRPr lang="sr-Latn-RS" dirty="0" smtClean="0"/>
          </a:p>
          <a:p>
            <a:endParaRPr lang="en-US" dirty="0"/>
          </a:p>
          <a:p>
            <a:r>
              <a:rPr lang="en-US" dirty="0"/>
              <a:t>Electronic Communications Development </a:t>
            </a:r>
            <a:r>
              <a:rPr lang="en-US" dirty="0" smtClean="0"/>
              <a:t>Strategy</a:t>
            </a:r>
            <a:endParaRPr lang="sr-Latn-RS" dirty="0" smtClean="0"/>
          </a:p>
          <a:p>
            <a:endParaRPr lang="en-US" dirty="0"/>
          </a:p>
          <a:p>
            <a:r>
              <a:rPr lang="en-US" dirty="0"/>
              <a:t>Information Society Development </a:t>
            </a:r>
            <a:r>
              <a:rPr lang="en-US" dirty="0" smtClean="0"/>
              <a:t>Strategy</a:t>
            </a:r>
            <a:endParaRPr lang="sr-Latn-RS" dirty="0" smtClean="0"/>
          </a:p>
          <a:p>
            <a:endParaRPr lang="en-US" dirty="0"/>
          </a:p>
          <a:p>
            <a:r>
              <a:rPr lang="en-US" dirty="0"/>
              <a:t>E-Government Development </a:t>
            </a:r>
            <a:r>
              <a:rPr lang="en-US" dirty="0" smtClean="0"/>
              <a:t>Strategy</a:t>
            </a:r>
            <a:endParaRPr lang="sr-Latn-RS" dirty="0" smtClean="0"/>
          </a:p>
          <a:p>
            <a:endParaRPr lang="en-US" dirty="0"/>
          </a:p>
          <a:p>
            <a:r>
              <a:rPr lang="en-US" dirty="0"/>
              <a:t>Information Security Strategy </a:t>
            </a:r>
          </a:p>
        </p:txBody>
      </p:sp>
    </p:spTree>
    <p:extLst>
      <p:ext uri="{BB962C8B-B14F-4D97-AF65-F5344CB8AC3E}">
        <p14:creationId xmlns:p14="http://schemas.microsoft.com/office/powerpoint/2010/main" val="3589157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latin typeface="Verdana" panose="020B0604030504040204" pitchFamily="34" charset="0"/>
                <a:ea typeface="Verdana" panose="020B0604030504040204" pitchFamily="34" charset="0"/>
              </a:rPr>
              <a:t>REPUBLIC OF SERBIA</a:t>
            </a:r>
            <a:endParaRPr lang="sr-Latn-RS"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p:txBody>
          <a:bodyPr/>
          <a:lstStyle/>
          <a:p>
            <a:r>
              <a:rPr lang="en-US" dirty="0">
                <a:latin typeface="Verdana" panose="020B0604030504040204" pitchFamily="34" charset="0"/>
                <a:ea typeface="Verdana" panose="020B0604030504040204" pitchFamily="34" charset="0"/>
              </a:rPr>
              <a:t>INFORMATION SECURITY STRATEGY</a:t>
            </a:r>
            <a:r>
              <a:rPr lang="sr-Cyrl-RS" dirty="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 Chapter</a:t>
            </a:r>
            <a:r>
              <a:rPr lang="sr-Cyrl-RS" dirty="0">
                <a:latin typeface="Verdana" panose="020B0604030504040204" pitchFamily="34" charset="0"/>
                <a:ea typeface="Verdana" panose="020B0604030504040204" pitchFamily="34" charset="0"/>
              </a:rPr>
              <a:t> 6.2.:</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pPr marL="133350" indent="0">
              <a:buNone/>
            </a:pPr>
            <a:r>
              <a:rPr lang="en-US" dirty="0"/>
              <a:t>“It is necessary to develop and enhance protection from attacks by implementing information technologies in critical infrastructure technology systems, which, in addition to information communication systems, can also be other infrastructure systems managed by using information communication technology, such as electric power system.”</a:t>
            </a:r>
          </a:p>
          <a:p>
            <a:pPr marL="133350" indent="0">
              <a:buNone/>
            </a:pPr>
            <a:endParaRPr lang="en-US" dirty="0"/>
          </a:p>
        </p:txBody>
      </p:sp>
    </p:spTree>
    <p:extLst>
      <p:ext uri="{BB962C8B-B14F-4D97-AF65-F5344CB8AC3E}">
        <p14:creationId xmlns:p14="http://schemas.microsoft.com/office/powerpoint/2010/main" val="2630966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463" y="316210"/>
            <a:ext cx="7699200" cy="639300"/>
          </a:xfrm>
        </p:spPr>
        <p:txBody>
          <a:bodyPr/>
          <a:lstStyle/>
          <a:p>
            <a:r>
              <a:rPr lang="sr-Latn-RS" dirty="0">
                <a:latin typeface="Verdana" panose="020B0604030504040204" pitchFamily="34" charset="0"/>
                <a:ea typeface="Verdana" panose="020B0604030504040204" pitchFamily="34" charset="0"/>
              </a:rPr>
              <a:t>SERBIA’S LEGAL ASPECTS </a:t>
            </a:r>
          </a:p>
        </p:txBody>
      </p:sp>
      <p:sp>
        <p:nvSpPr>
          <p:cNvPr id="4" name="Text Placeholder 3"/>
          <p:cNvSpPr>
            <a:spLocks noGrp="1"/>
          </p:cNvSpPr>
          <p:nvPr>
            <p:ph type="body" idx="2"/>
          </p:nvPr>
        </p:nvSpPr>
        <p:spPr>
          <a:xfrm>
            <a:off x="1458035" y="1061610"/>
            <a:ext cx="7184075" cy="3319583"/>
          </a:xfrm>
        </p:spPr>
        <p:txBody>
          <a:bodyPr/>
          <a:lstStyle/>
          <a:p>
            <a:r>
              <a:rPr lang="en-US" dirty="0"/>
              <a:t>Constitution of the </a:t>
            </a:r>
            <a:r>
              <a:rPr lang="en-US" dirty="0" err="1"/>
              <a:t>Repulic</a:t>
            </a:r>
            <a:r>
              <a:rPr lang="en-US" dirty="0"/>
              <a:t> of Serbia</a:t>
            </a:r>
          </a:p>
          <a:p>
            <a:endParaRPr lang="en-US" dirty="0"/>
          </a:p>
          <a:p>
            <a:r>
              <a:rPr lang="en-US" dirty="0"/>
              <a:t>Law on critical infrastructure adopted in </a:t>
            </a:r>
            <a:r>
              <a:rPr lang="en-US" dirty="0" smtClean="0"/>
              <a:t>2018</a:t>
            </a:r>
            <a:endParaRPr lang="sr-Latn-RS" dirty="0" smtClean="0"/>
          </a:p>
          <a:p>
            <a:endParaRPr lang="en-US" dirty="0"/>
          </a:p>
          <a:p>
            <a:r>
              <a:rPr lang="en-US" dirty="0"/>
              <a:t>Law on the Government and Law on </a:t>
            </a:r>
            <a:r>
              <a:rPr lang="en-US" dirty="0" smtClean="0"/>
              <a:t>Ministries</a:t>
            </a:r>
            <a:endParaRPr lang="sr-Latn-RS" dirty="0" smtClean="0"/>
          </a:p>
          <a:p>
            <a:endParaRPr lang="sr-Latn-RS" dirty="0" smtClean="0"/>
          </a:p>
          <a:p>
            <a:r>
              <a:rPr lang="en-US" dirty="0" smtClean="0"/>
              <a:t>Law </a:t>
            </a:r>
            <a:r>
              <a:rPr lang="en-US" dirty="0"/>
              <a:t>on Defense and Law on Serbian Armed Forces </a:t>
            </a:r>
            <a:endParaRPr lang="sr-Latn-RS" dirty="0" smtClean="0"/>
          </a:p>
          <a:p>
            <a:endParaRPr lang="en-US" dirty="0"/>
          </a:p>
          <a:p>
            <a:r>
              <a:rPr lang="en-US" dirty="0"/>
              <a:t>Law on </a:t>
            </a:r>
            <a:r>
              <a:rPr lang="en-US" dirty="0" smtClean="0"/>
              <a:t>Police</a:t>
            </a:r>
            <a:endParaRPr lang="sr-Latn-RS" dirty="0" smtClean="0"/>
          </a:p>
          <a:p>
            <a:endParaRPr lang="en-US" dirty="0"/>
          </a:p>
          <a:p>
            <a:r>
              <a:rPr lang="en-US" dirty="0"/>
              <a:t>Law on Disaster Risks Reduction and Emergency Situation Management </a:t>
            </a:r>
            <a:endParaRPr lang="sr-Latn-RS" dirty="0" smtClean="0"/>
          </a:p>
          <a:p>
            <a:endParaRPr lang="en-US" dirty="0"/>
          </a:p>
          <a:p>
            <a:r>
              <a:rPr lang="en-US" dirty="0"/>
              <a:t>Law on Information Security </a:t>
            </a:r>
            <a:endParaRPr lang="sr-Latn-RS" dirty="0" smtClean="0"/>
          </a:p>
          <a:p>
            <a:endParaRPr lang="en-US" dirty="0"/>
          </a:p>
          <a:p>
            <a:r>
              <a:rPr lang="en-US" dirty="0"/>
              <a:t>Law on Private Security </a:t>
            </a:r>
            <a:endParaRPr lang="sr-Latn-RS" dirty="0" smtClean="0"/>
          </a:p>
          <a:p>
            <a:endParaRPr lang="en-US" dirty="0"/>
          </a:p>
          <a:p>
            <a:r>
              <a:rPr lang="en-US" dirty="0"/>
              <a:t>Law on Local Self-Government</a:t>
            </a:r>
          </a:p>
        </p:txBody>
      </p:sp>
    </p:spTree>
    <p:extLst>
      <p:ext uri="{BB962C8B-B14F-4D97-AF65-F5344CB8AC3E}">
        <p14:creationId xmlns:p14="http://schemas.microsoft.com/office/powerpoint/2010/main" val="2060492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463" y="316210"/>
            <a:ext cx="7699200" cy="639300"/>
          </a:xfrm>
        </p:spPr>
        <p:txBody>
          <a:bodyPr/>
          <a:lstStyle/>
          <a:p>
            <a:r>
              <a:rPr lang="sr-Latn-RS" dirty="0">
                <a:latin typeface="Verdana" panose="020B0604030504040204" pitchFamily="34" charset="0"/>
                <a:ea typeface="Verdana" panose="020B0604030504040204" pitchFamily="34" charset="0"/>
              </a:rPr>
              <a:t>SERBIA’S LEGAL ASPECTS </a:t>
            </a:r>
          </a:p>
        </p:txBody>
      </p:sp>
      <p:sp>
        <p:nvSpPr>
          <p:cNvPr id="4" name="Text Placeholder 3"/>
          <p:cNvSpPr>
            <a:spLocks noGrp="1"/>
          </p:cNvSpPr>
          <p:nvPr>
            <p:ph type="body" idx="2"/>
          </p:nvPr>
        </p:nvSpPr>
        <p:spPr>
          <a:xfrm>
            <a:off x="1458036" y="1755999"/>
            <a:ext cx="6968100" cy="3319583"/>
          </a:xfrm>
        </p:spPr>
        <p:txBody>
          <a:bodyPr/>
          <a:lstStyle/>
          <a:p>
            <a:r>
              <a:rPr lang="en-US" dirty="0"/>
              <a:t>Law on Railway  </a:t>
            </a:r>
            <a:endParaRPr lang="sr-Latn-RS" dirty="0" smtClean="0"/>
          </a:p>
          <a:p>
            <a:endParaRPr lang="en-US" dirty="0"/>
          </a:p>
          <a:p>
            <a:r>
              <a:rPr lang="en-US" dirty="0"/>
              <a:t>Law on Railway Transport Safety </a:t>
            </a:r>
            <a:endParaRPr lang="sr-Latn-RS" dirty="0" smtClean="0"/>
          </a:p>
          <a:p>
            <a:endParaRPr lang="en-US" dirty="0"/>
          </a:p>
          <a:p>
            <a:r>
              <a:rPr lang="en-US" dirty="0"/>
              <a:t>Law on Interoperability of Railway System </a:t>
            </a:r>
            <a:endParaRPr lang="sr-Latn-RS" dirty="0" smtClean="0"/>
          </a:p>
          <a:p>
            <a:endParaRPr lang="en-US" dirty="0"/>
          </a:p>
          <a:p>
            <a:r>
              <a:rPr lang="en-US" dirty="0"/>
              <a:t>Law on Electronic Communications  </a:t>
            </a:r>
            <a:endParaRPr lang="sr-Latn-RS" dirty="0" smtClean="0"/>
          </a:p>
          <a:p>
            <a:endParaRPr lang="en-US" dirty="0"/>
          </a:p>
          <a:p>
            <a:r>
              <a:rPr lang="en-US" dirty="0"/>
              <a:t>Law on </a:t>
            </a:r>
            <a:r>
              <a:rPr lang="en-US" dirty="0" smtClean="0"/>
              <a:t>Waters</a:t>
            </a:r>
            <a:endParaRPr lang="sr-Latn-RS" dirty="0" smtClean="0"/>
          </a:p>
          <a:p>
            <a:endParaRPr lang="en-US" dirty="0"/>
          </a:p>
          <a:p>
            <a:r>
              <a:rPr lang="en-US" dirty="0"/>
              <a:t>Law on Meteorological and Hydrological </a:t>
            </a:r>
            <a:r>
              <a:rPr lang="en-US" dirty="0" smtClean="0"/>
              <a:t>Activities</a:t>
            </a:r>
            <a:endParaRPr lang="sr-Latn-RS" dirty="0" smtClean="0"/>
          </a:p>
          <a:p>
            <a:endParaRPr lang="en-US" dirty="0"/>
          </a:p>
          <a:p>
            <a:r>
              <a:rPr lang="en-US" dirty="0"/>
              <a:t>Law on Electronic </a:t>
            </a:r>
            <a:r>
              <a:rPr lang="en-US" dirty="0" smtClean="0"/>
              <a:t>Document</a:t>
            </a:r>
            <a:endParaRPr lang="sr-Latn-RS" dirty="0" smtClean="0"/>
          </a:p>
          <a:p>
            <a:endParaRPr lang="en-US" dirty="0"/>
          </a:p>
          <a:p>
            <a:r>
              <a:rPr lang="en-US" dirty="0"/>
              <a:t>Law on e-Commerce </a:t>
            </a:r>
          </a:p>
        </p:txBody>
      </p:sp>
    </p:spTree>
    <p:extLst>
      <p:ext uri="{BB962C8B-B14F-4D97-AF65-F5344CB8AC3E}">
        <p14:creationId xmlns:p14="http://schemas.microsoft.com/office/powerpoint/2010/main" val="11897087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7" y="316210"/>
            <a:ext cx="7977897" cy="639300"/>
          </a:xfrm>
        </p:spPr>
        <p:txBody>
          <a:bodyPr/>
          <a:lstStyle/>
          <a:p>
            <a:pPr algn="ctr"/>
            <a:r>
              <a:rPr lang="en-US" dirty="0">
                <a:latin typeface="Verdana" panose="020B0604030504040204" pitchFamily="34" charset="0"/>
                <a:ea typeface="Verdana" panose="020B0604030504040204" pitchFamily="34" charset="0"/>
              </a:rPr>
              <a:t>LAW ON CRITICAL INFRASTRUCTURE OF THE REPUBLIC OF SERBIA </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t>REGULATION on criteria for identification of critical infrastructure and method of reporting on critical infrastructure of the Republic of Serbia</a:t>
            </a:r>
          </a:p>
          <a:p>
            <a:pPr marL="133350" indent="0">
              <a:buNone/>
            </a:pPr>
            <a:endParaRPr lang="sr-Latn-RS" dirty="0" smtClean="0"/>
          </a:p>
          <a:p>
            <a:pPr marL="133350" indent="0">
              <a:buNone/>
            </a:pPr>
            <a:endParaRPr lang="sr-Latn-RS" dirty="0"/>
          </a:p>
          <a:p>
            <a:pPr marL="133350" indent="0">
              <a:buNone/>
            </a:pPr>
            <a:r>
              <a:rPr lang="en-US" dirty="0" smtClean="0"/>
              <a:t>“</a:t>
            </a:r>
            <a:r>
              <a:rPr lang="en-US" dirty="0"/>
              <a:t>Official Gazette RS", No. 69 of 24 June 2022</a:t>
            </a:r>
          </a:p>
        </p:txBody>
      </p:sp>
    </p:spTree>
    <p:extLst>
      <p:ext uri="{BB962C8B-B14F-4D97-AF65-F5344CB8AC3E}">
        <p14:creationId xmlns:p14="http://schemas.microsoft.com/office/powerpoint/2010/main" val="521843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963" y="316210"/>
            <a:ext cx="7991648" cy="639300"/>
          </a:xfrm>
        </p:spPr>
        <p:txBody>
          <a:bodyPr/>
          <a:lstStyle/>
          <a:p>
            <a:pPr algn="ctr"/>
            <a:r>
              <a:rPr lang="en-US" dirty="0">
                <a:latin typeface="Verdana" panose="020B0604030504040204" pitchFamily="34" charset="0"/>
                <a:ea typeface="Verdana" panose="020B0604030504040204" pitchFamily="34" charset="0"/>
              </a:rPr>
              <a:t>LAW ON CRITICAL INFRASTRUCTURE OF THE REPUBLIC OF SERBIA </a:t>
            </a:r>
            <a:endParaRPr lang="sr-Latn-RS"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p:txBody>
          <a:bodyPr/>
          <a:lstStyle/>
          <a:p>
            <a:r>
              <a:rPr lang="sr-Latn-RS" dirty="0">
                <a:latin typeface="Verdana" panose="020B0604030504040204" pitchFamily="34" charset="0"/>
                <a:ea typeface="Verdana" panose="020B0604030504040204" pitchFamily="34" charset="0"/>
              </a:rPr>
              <a:t>PRINCIPLES</a:t>
            </a:r>
            <a:r>
              <a:rPr lang="sr-Latn-RS" dirty="0" smtClean="0">
                <a:latin typeface="Verdana" panose="020B0604030504040204" pitchFamily="34" charset="0"/>
                <a:ea typeface="Verdana" panose="020B0604030504040204" pitchFamily="34" charset="0"/>
              </a:rPr>
              <a:t>:</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t>INTEGRATED </a:t>
            </a:r>
            <a:r>
              <a:rPr lang="en-US" dirty="0" smtClean="0"/>
              <a:t>APPROACH</a:t>
            </a:r>
            <a:endParaRPr lang="sr-Latn-RS" dirty="0" smtClean="0"/>
          </a:p>
          <a:p>
            <a:endParaRPr lang="en-US" dirty="0"/>
          </a:p>
          <a:p>
            <a:r>
              <a:rPr lang="en-US" dirty="0" smtClean="0"/>
              <a:t>RESPONSIBILITIES</a:t>
            </a:r>
            <a:endParaRPr lang="sr-Latn-RS" dirty="0" smtClean="0"/>
          </a:p>
          <a:p>
            <a:endParaRPr lang="en-US" dirty="0"/>
          </a:p>
          <a:p>
            <a:r>
              <a:rPr lang="en-US" dirty="0"/>
              <a:t>PROTECTION FROM DIFFERENT KINDS OF </a:t>
            </a:r>
            <a:r>
              <a:rPr lang="en-US" dirty="0" smtClean="0"/>
              <a:t>THREATS</a:t>
            </a:r>
            <a:endParaRPr lang="sr-Latn-RS" dirty="0" smtClean="0"/>
          </a:p>
          <a:p>
            <a:endParaRPr lang="en-US" dirty="0"/>
          </a:p>
          <a:p>
            <a:r>
              <a:rPr lang="en-US" dirty="0"/>
              <a:t>CONTINUOUS PROTECTION </a:t>
            </a:r>
            <a:r>
              <a:rPr lang="en-US" dirty="0" smtClean="0"/>
              <a:t>PLANNING</a:t>
            </a:r>
            <a:endParaRPr lang="sr-Latn-RS" dirty="0" smtClean="0"/>
          </a:p>
          <a:p>
            <a:endParaRPr lang="en-US" dirty="0"/>
          </a:p>
          <a:p>
            <a:r>
              <a:rPr lang="en-US" dirty="0"/>
              <a:t>EXCHANGE OF DATA AND INFORMATION </a:t>
            </a:r>
            <a:endParaRPr lang="sr-Latn-RS" dirty="0" smtClean="0"/>
          </a:p>
          <a:p>
            <a:endParaRPr lang="en-US" dirty="0"/>
          </a:p>
          <a:p>
            <a:r>
              <a:rPr lang="en-US" dirty="0"/>
              <a:t>DATA PROTECTION</a:t>
            </a:r>
          </a:p>
        </p:txBody>
      </p:sp>
    </p:spTree>
    <p:extLst>
      <p:ext uri="{BB962C8B-B14F-4D97-AF65-F5344CB8AC3E}">
        <p14:creationId xmlns:p14="http://schemas.microsoft.com/office/powerpoint/2010/main" val="1246527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212" y="316210"/>
            <a:ext cx="7916021" cy="639300"/>
          </a:xfrm>
        </p:spPr>
        <p:txBody>
          <a:bodyPr/>
          <a:lstStyle/>
          <a:p>
            <a:pPr algn="ctr"/>
            <a:r>
              <a:rPr lang="en-US" dirty="0">
                <a:latin typeface="Verdana" panose="020B0604030504040204" pitchFamily="34" charset="0"/>
                <a:ea typeface="Verdana" panose="020B0604030504040204" pitchFamily="34" charset="0"/>
              </a:rPr>
              <a:t>LAW ON CRITICAL INFRASTRUCTURE OF THE REPUBLIC OF SERBIA </a:t>
            </a:r>
            <a:endParaRPr lang="sr-Latn-RS"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p:txBody>
          <a:bodyPr/>
          <a:lstStyle/>
          <a:p>
            <a:r>
              <a:rPr lang="sr-Latn-RS" dirty="0">
                <a:latin typeface="Verdana" panose="020B0604030504040204" pitchFamily="34" charset="0"/>
                <a:ea typeface="Verdana" panose="020B0604030504040204" pitchFamily="34" charset="0"/>
              </a:rPr>
              <a:t>Article 3.</a:t>
            </a:r>
          </a:p>
        </p:txBody>
      </p:sp>
      <p:sp>
        <p:nvSpPr>
          <p:cNvPr id="4" name="Text Placeholder 3"/>
          <p:cNvSpPr>
            <a:spLocks noGrp="1"/>
          </p:cNvSpPr>
          <p:nvPr>
            <p:ph type="body" idx="2"/>
          </p:nvPr>
        </p:nvSpPr>
        <p:spPr/>
        <p:txBody>
          <a:bodyPr/>
          <a:lstStyle/>
          <a:p>
            <a:pPr marL="133350" indent="0">
              <a:buNone/>
            </a:pPr>
            <a:r>
              <a:rPr lang="en-US" dirty="0"/>
              <a:t>5) The principle of data and information </a:t>
            </a:r>
            <a:r>
              <a:rPr lang="en-US" dirty="0" smtClean="0"/>
              <a:t>exchange... </a:t>
            </a:r>
            <a:r>
              <a:rPr lang="en-US" dirty="0"/>
              <a:t>in accordance with regulations governing classified information protection </a:t>
            </a:r>
          </a:p>
          <a:p>
            <a:pPr marL="133350" indent="0">
              <a:buNone/>
            </a:pPr>
            <a:endParaRPr lang="en-US" dirty="0"/>
          </a:p>
        </p:txBody>
      </p:sp>
    </p:spTree>
    <p:extLst>
      <p:ext uri="{BB962C8B-B14F-4D97-AF65-F5344CB8AC3E}">
        <p14:creationId xmlns:p14="http://schemas.microsoft.com/office/powerpoint/2010/main" val="818041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962" y="316210"/>
            <a:ext cx="7998523" cy="639300"/>
          </a:xfrm>
        </p:spPr>
        <p:txBody>
          <a:bodyPr/>
          <a:lstStyle/>
          <a:p>
            <a:pPr algn="ctr"/>
            <a:r>
              <a:rPr lang="en-US" dirty="0">
                <a:latin typeface="Verdana" panose="020B0604030504040204" pitchFamily="34" charset="0"/>
                <a:ea typeface="Verdana" panose="020B0604030504040204" pitchFamily="34" charset="0"/>
              </a:rPr>
              <a:t>LAW ON CRITICAL INFRASTRUCTURE OF THE REPUBLIC OF SERBIA </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t>A part of the law refers to the EU critical infrastructure.  </a:t>
            </a:r>
            <a:endParaRPr lang="sr-Latn-RS" dirty="0" smtClean="0"/>
          </a:p>
          <a:p>
            <a:endParaRPr lang="en-US" dirty="0"/>
          </a:p>
          <a:p>
            <a:r>
              <a:rPr lang="en-US" dirty="0"/>
              <a:t>The law provides precisely that it is an infrastructure of importance for at least two EU Member States</a:t>
            </a:r>
            <a:r>
              <a:rPr lang="en-US" dirty="0" smtClean="0"/>
              <a:t>.</a:t>
            </a:r>
            <a:endParaRPr lang="sr-Latn-RS" dirty="0" smtClean="0"/>
          </a:p>
          <a:p>
            <a:endParaRPr lang="en-US" dirty="0"/>
          </a:p>
          <a:p>
            <a:r>
              <a:rPr lang="en-US" dirty="0"/>
              <a:t>Critical infrastructure sectors are identified by the European Commission.  </a:t>
            </a:r>
            <a:endParaRPr lang="sr-Latn-RS" dirty="0" smtClean="0"/>
          </a:p>
          <a:p>
            <a:endParaRPr lang="en-US" dirty="0"/>
          </a:p>
          <a:p>
            <a:r>
              <a:rPr lang="en-US" dirty="0"/>
              <a:t>Critical infrastructure on the territory of the Republic of Serbia is identified by the Government in agreement with EU Member States.</a:t>
            </a:r>
          </a:p>
          <a:p>
            <a:endParaRPr lang="en-US" dirty="0"/>
          </a:p>
        </p:txBody>
      </p:sp>
    </p:spTree>
    <p:extLst>
      <p:ext uri="{BB962C8B-B14F-4D97-AF65-F5344CB8AC3E}">
        <p14:creationId xmlns:p14="http://schemas.microsoft.com/office/powerpoint/2010/main" val="1197783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2800" b="1" dirty="0" smtClean="0">
                <a:latin typeface="Verdana" panose="020B0604030504040204" pitchFamily="34" charset="0"/>
                <a:ea typeface="Verdana" panose="020B0604030504040204" pitchFamily="34" charset="0"/>
              </a:rPr>
              <a:t>NOTE 1:</a:t>
            </a:r>
            <a:endParaRPr lang="sr-Latn-RS" sz="2800" b="1"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p:txBody>
          <a:bodyPr/>
          <a:lstStyle/>
          <a:p>
            <a:pPr marL="133350" indent="0">
              <a:buNone/>
            </a:pPr>
            <a:r>
              <a:rPr lang="sr-Latn-RS" sz="1800" dirty="0">
                <a:latin typeface="Verdana" panose="020B0604030504040204" pitchFamily="34" charset="0"/>
                <a:ea typeface="Verdana" panose="020B0604030504040204" pitchFamily="34" charset="0"/>
              </a:rPr>
              <a:t>TH</a:t>
            </a:r>
            <a:r>
              <a:rPr lang="en-US" sz="1800" dirty="0">
                <a:latin typeface="Verdana" panose="020B0604030504040204" pitchFamily="34" charset="0"/>
                <a:ea typeface="Verdana" panose="020B0604030504040204" pitchFamily="34" charset="0"/>
              </a:rPr>
              <a:t>IS</a:t>
            </a:r>
            <a:r>
              <a:rPr lang="sr-Latn-RS" sz="1800" dirty="0">
                <a:latin typeface="Verdana" panose="020B0604030504040204" pitchFamily="34" charset="0"/>
                <a:ea typeface="Verdana" panose="020B0604030504040204" pitchFamily="34" charset="0"/>
              </a:rPr>
              <a:t> PRESENTATION REFLECTS ITS AUTHOR’S PERSONAL, PROFESSIONAL AND SCIENTIFIC VIEWS OF THE PROBLEM AREA</a:t>
            </a:r>
            <a:r>
              <a:rPr lang="ru-RU" sz="1800" dirty="0">
                <a:latin typeface="Verdana" panose="020B0604030504040204" pitchFamily="34" charset="0"/>
                <a:ea typeface="Verdana" panose="020B0604030504040204" pitchFamily="34" charset="0"/>
              </a:rPr>
              <a:t>.</a:t>
            </a:r>
            <a:r>
              <a:rPr lang="sr-Latn-RS" sz="1800" dirty="0">
                <a:latin typeface="Verdana" panose="020B0604030504040204" pitchFamily="34" charset="0"/>
                <a:ea typeface="Verdana" panose="020B0604030504040204" pitchFamily="34" charset="0"/>
              </a:rPr>
              <a:t>..</a:t>
            </a:r>
            <a:endParaRPr lang="ru-RU" sz="1800" dirty="0">
              <a:latin typeface="Verdana" panose="020B0604030504040204" pitchFamily="34" charset="0"/>
              <a:ea typeface="Verdana" panose="020B0604030504040204" pitchFamily="34" charset="0"/>
            </a:endParaRPr>
          </a:p>
          <a:p>
            <a:pPr marL="133350" indent="0">
              <a:buNone/>
            </a:pPr>
            <a:endParaRPr lang="sr-Latn-RS"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485652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87" y="316210"/>
            <a:ext cx="8012273" cy="639300"/>
          </a:xfrm>
        </p:spPr>
        <p:txBody>
          <a:bodyPr/>
          <a:lstStyle/>
          <a:p>
            <a:pPr algn="ctr"/>
            <a:r>
              <a:rPr lang="en-US" dirty="0">
                <a:latin typeface="Verdana" panose="020B0604030504040204" pitchFamily="34" charset="0"/>
                <a:ea typeface="Verdana" panose="020B0604030504040204" pitchFamily="34" charset="0"/>
              </a:rPr>
              <a:t>LAW ON CRITICAL INFRASTRUCTURE OF THE REPUBLIC OF SERBIA </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t>The competent authorities for the protection of critical infrastructure of the Republic of Serbia:</a:t>
            </a:r>
          </a:p>
          <a:p>
            <a:pPr marL="133350" indent="0">
              <a:buNone/>
            </a:pPr>
            <a:endParaRPr lang="sr-Latn-RS" dirty="0" smtClean="0"/>
          </a:p>
          <a:p>
            <a:pPr marL="133350" indent="0">
              <a:buNone/>
            </a:pPr>
            <a:r>
              <a:rPr lang="en-US" dirty="0" smtClean="0"/>
              <a:t>Ministry </a:t>
            </a:r>
            <a:r>
              <a:rPr lang="en-US" dirty="0"/>
              <a:t>of Internal Affairs </a:t>
            </a:r>
          </a:p>
          <a:p>
            <a:pPr marL="133350" indent="0">
              <a:buNone/>
            </a:pPr>
            <a:r>
              <a:rPr lang="en-US" dirty="0" smtClean="0"/>
              <a:t>Sector </a:t>
            </a:r>
            <a:r>
              <a:rPr lang="en-US" dirty="0"/>
              <a:t>for emergency situation management and </a:t>
            </a:r>
            <a:r>
              <a:rPr lang="en-US" dirty="0" smtClean="0"/>
              <a:t>critical </a:t>
            </a:r>
            <a:r>
              <a:rPr lang="en-US" dirty="0"/>
              <a:t>infrastructure protection </a:t>
            </a:r>
          </a:p>
          <a:p>
            <a:endParaRPr lang="en-US" dirty="0"/>
          </a:p>
        </p:txBody>
      </p:sp>
    </p:spTree>
    <p:extLst>
      <p:ext uri="{BB962C8B-B14F-4D97-AF65-F5344CB8AC3E}">
        <p14:creationId xmlns:p14="http://schemas.microsoft.com/office/powerpoint/2010/main" val="676078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rPr>
              <a:t>PLAN FOR THE DEFENCE</a:t>
            </a:r>
            <a:endParaRPr lang="sr-Latn-RS"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p:txBody>
          <a:bodyPr/>
          <a:lstStyle/>
          <a:p>
            <a:r>
              <a:rPr lang="sr-Latn-RS" dirty="0">
                <a:latin typeface="Verdana" panose="020B0604030504040204" pitchFamily="34" charset="0"/>
                <a:ea typeface="Verdana" panose="020B0604030504040204" pitchFamily="34" charset="0"/>
              </a:rPr>
              <a:t>LAW ON THE DEFENSE</a:t>
            </a:r>
            <a:r>
              <a:rPr lang="sr-Latn-RS" dirty="0" smtClean="0">
                <a:latin typeface="Verdana" panose="020B0604030504040204" pitchFamily="34" charset="0"/>
                <a:ea typeface="Verdana" panose="020B0604030504040204" pitchFamily="34" charset="0"/>
              </a:rPr>
              <a:t>:</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smtClean="0">
                <a:latin typeface="Montserrat" panose="02000505000000020004" pitchFamily="2" charset="0"/>
              </a:rPr>
              <a:t>Regulation </a:t>
            </a:r>
            <a:r>
              <a:rPr lang="en-US" dirty="0">
                <a:latin typeface="Montserrat" panose="02000505000000020004" pitchFamily="2" charset="0"/>
              </a:rPr>
              <a:t>on the method of and procedure for fulfilling obligations to plan preparations for the </a:t>
            </a:r>
            <a:r>
              <a:rPr lang="en-US" dirty="0" err="1" smtClean="0">
                <a:latin typeface="Montserrat" panose="02000505000000020004" pitchFamily="2" charset="0"/>
              </a:rPr>
              <a:t>defence</a:t>
            </a:r>
            <a:endParaRPr lang="sr-Latn-RS" dirty="0" smtClean="0">
              <a:latin typeface="Montserrat" panose="02000505000000020004" pitchFamily="2" charset="0"/>
            </a:endParaRPr>
          </a:p>
          <a:p>
            <a:endParaRPr lang="en-US" dirty="0">
              <a:latin typeface="Montserrat" panose="02000505000000020004" pitchFamily="2" charset="0"/>
            </a:endParaRPr>
          </a:p>
          <a:p>
            <a:r>
              <a:rPr lang="en-US" dirty="0" smtClean="0">
                <a:latin typeface="Montserrat" panose="02000505000000020004" pitchFamily="2" charset="0"/>
              </a:rPr>
              <a:t>Decisions </a:t>
            </a:r>
            <a:r>
              <a:rPr lang="en-US" dirty="0">
                <a:latin typeface="Montserrat" panose="02000505000000020004" pitchFamily="2" charset="0"/>
              </a:rPr>
              <a:t>on facilities of particular importance for the defense (“Official Gazette RS”, No. 112/2008), </a:t>
            </a:r>
            <a:endParaRPr lang="sr-Latn-RS" dirty="0" smtClean="0">
              <a:latin typeface="Montserrat" panose="02000505000000020004" pitchFamily="2" charset="0"/>
            </a:endParaRPr>
          </a:p>
          <a:p>
            <a:endParaRPr lang="en-US" dirty="0">
              <a:latin typeface="Montserrat" panose="02000505000000020004" pitchFamily="2" charset="0"/>
            </a:endParaRPr>
          </a:p>
          <a:p>
            <a:r>
              <a:rPr lang="en-US" dirty="0" smtClean="0">
                <a:latin typeface="Montserrat" panose="02000505000000020004" pitchFamily="2" charset="0"/>
              </a:rPr>
              <a:t>Decision </a:t>
            </a:r>
            <a:r>
              <a:rPr lang="en-US" dirty="0">
                <a:latin typeface="Montserrat" panose="02000505000000020004" pitchFamily="2" charset="0"/>
              </a:rPr>
              <a:t>on identification of large technical systems of importance for the defense (“Official Gazette RS”, No. 41/2014 и 35/2015), </a:t>
            </a:r>
            <a:endParaRPr lang="sr-Latn-RS" dirty="0" smtClean="0">
              <a:latin typeface="Montserrat" panose="02000505000000020004" pitchFamily="2" charset="0"/>
            </a:endParaRPr>
          </a:p>
          <a:p>
            <a:endParaRPr lang="en-US" dirty="0">
              <a:latin typeface="Montserrat" panose="02000505000000020004" pitchFamily="2" charset="0"/>
            </a:endParaRPr>
          </a:p>
          <a:p>
            <a:r>
              <a:rPr lang="en-US" dirty="0" smtClean="0">
                <a:latin typeface="Montserrat" panose="02000505000000020004" pitchFamily="2" charset="0"/>
              </a:rPr>
              <a:t>Decision </a:t>
            </a:r>
            <a:r>
              <a:rPr lang="en-US" dirty="0">
                <a:latin typeface="Montserrat" panose="02000505000000020004" pitchFamily="2" charset="0"/>
              </a:rPr>
              <a:t>on identification of products and services of particular importance for the defense of the Republic of Serbia  (“Official Gazette RS”, No. 58/2008), </a:t>
            </a:r>
            <a:endParaRPr lang="sr-Latn-RS" dirty="0" smtClean="0">
              <a:latin typeface="Montserrat" panose="02000505000000020004" pitchFamily="2" charset="0"/>
            </a:endParaRPr>
          </a:p>
          <a:p>
            <a:endParaRPr lang="en-US" dirty="0">
              <a:latin typeface="Montserrat" panose="02000505000000020004" pitchFamily="2" charset="0"/>
            </a:endParaRPr>
          </a:p>
          <a:p>
            <a:r>
              <a:rPr lang="en-US" dirty="0" smtClean="0">
                <a:latin typeface="Montserrat" panose="02000505000000020004" pitchFamily="2" charset="0"/>
              </a:rPr>
              <a:t>Decision </a:t>
            </a:r>
            <a:r>
              <a:rPr lang="en-US" dirty="0">
                <a:latin typeface="Montserrat" panose="02000505000000020004" pitchFamily="2" charset="0"/>
              </a:rPr>
              <a:t>on types of investment facilities and spatial and urbanistic plans of importance for the defense of the country (“Official Gazette FRY”, No. 39/95).</a:t>
            </a:r>
          </a:p>
        </p:txBody>
      </p:sp>
    </p:spTree>
    <p:extLst>
      <p:ext uri="{BB962C8B-B14F-4D97-AF65-F5344CB8AC3E}">
        <p14:creationId xmlns:p14="http://schemas.microsoft.com/office/powerpoint/2010/main" val="1641274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rPr>
              <a:t>NATIONAL PROTECTION AND RESCUE PLAN</a:t>
            </a:r>
            <a:endParaRPr lang="sr-Latn-RS"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p:txBody>
          <a:bodyPr/>
          <a:lstStyle/>
          <a:p>
            <a:r>
              <a:rPr lang="en-US" dirty="0">
                <a:latin typeface="Verdana" panose="020B0604030504040204" pitchFamily="34" charset="0"/>
                <a:ea typeface="Verdana" panose="020B0604030504040204" pitchFamily="34" charset="0"/>
              </a:rPr>
              <a:t>The Law on disaster risk reduction and emergency situation management</a:t>
            </a:r>
            <a:r>
              <a:rPr lang="en-US" dirty="0" smtClean="0">
                <a:latin typeface="Verdana" panose="020B0604030504040204" pitchFamily="34" charset="0"/>
                <a:ea typeface="Verdana" panose="020B0604030504040204" pitchFamily="34" charset="0"/>
              </a:rPr>
              <a:t>:</a:t>
            </a:r>
            <a:endParaRPr lang="en-U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t>Regulation on obligations of subjects of the system of disaster risk reduction and emergency situation management in the process of making the Disaster Risk Register, method of making the Disaster Risk Register, and on entry of </a:t>
            </a:r>
            <a:r>
              <a:rPr lang="en-US" dirty="0" smtClean="0"/>
              <a:t>data</a:t>
            </a:r>
            <a:endParaRPr lang="sr-Latn-RS" dirty="0" smtClean="0"/>
          </a:p>
          <a:p>
            <a:endParaRPr lang="en-US" dirty="0"/>
          </a:p>
          <a:p>
            <a:r>
              <a:rPr lang="en-US" dirty="0"/>
              <a:t>Regulation on the content, method of making and obligations of subjects in connection with making disaster risk assessment and protection and rescue </a:t>
            </a:r>
            <a:r>
              <a:rPr lang="en-US" dirty="0" smtClean="0"/>
              <a:t>plans</a:t>
            </a:r>
            <a:endParaRPr lang="sr-Latn-RS" dirty="0" smtClean="0"/>
          </a:p>
          <a:p>
            <a:endParaRPr lang="en-US" dirty="0"/>
          </a:p>
          <a:p>
            <a:r>
              <a:rPr lang="en-US" dirty="0"/>
              <a:t>Regulation on civil protection units, purpose, tasks, mobilization and method of use </a:t>
            </a:r>
            <a:endParaRPr lang="sr-Latn-RS" dirty="0" smtClean="0"/>
          </a:p>
          <a:p>
            <a:endParaRPr lang="en-US" dirty="0"/>
          </a:p>
          <a:p>
            <a:r>
              <a:rPr lang="en-US" dirty="0"/>
              <a:t>Regulation on the content and method of making a plan for disaster risk reduction </a:t>
            </a:r>
          </a:p>
          <a:p>
            <a:endParaRPr lang="en-US" dirty="0"/>
          </a:p>
        </p:txBody>
      </p:sp>
    </p:spTree>
    <p:extLst>
      <p:ext uri="{BB962C8B-B14F-4D97-AF65-F5344CB8AC3E}">
        <p14:creationId xmlns:p14="http://schemas.microsoft.com/office/powerpoint/2010/main" val="1223799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8" y="316209"/>
            <a:ext cx="7699200" cy="949373"/>
          </a:xfrm>
        </p:spPr>
        <p:txBody>
          <a:bodyPr/>
          <a:lstStyle/>
          <a:p>
            <a:pPr algn="ctr"/>
            <a:r>
              <a:rPr lang="en-US" dirty="0">
                <a:latin typeface="Verdana" panose="020B0604030504040204" pitchFamily="34" charset="0"/>
                <a:ea typeface="Verdana" panose="020B0604030504040204" pitchFamily="34" charset="0"/>
              </a:rPr>
              <a:t>SYSTEM OF CLASSIFIED INFORMATION PROTECTION IN THE REPUBLIC OF SERBIA </a:t>
            </a:r>
            <a:endParaRPr lang="sr-Latn-RS"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1285660" y="1386950"/>
            <a:ext cx="7253323" cy="445200"/>
          </a:xfrm>
        </p:spPr>
        <p:txBody>
          <a:bodyPr/>
          <a:lstStyle/>
          <a:p>
            <a:pPr marL="88900" indent="0"/>
            <a:r>
              <a:rPr lang="en-US" dirty="0">
                <a:latin typeface="Verdana" panose="020B0604030504040204" pitchFamily="34" charset="0"/>
                <a:ea typeface="Verdana" panose="020B0604030504040204" pitchFamily="34" charset="0"/>
              </a:rPr>
              <a:t>The legal regulations dealing with this matter has been rounded off by adopting: </a:t>
            </a:r>
          </a:p>
        </p:txBody>
      </p:sp>
      <p:sp>
        <p:nvSpPr>
          <p:cNvPr id="4" name="Text Placeholder 3"/>
          <p:cNvSpPr>
            <a:spLocks noGrp="1"/>
          </p:cNvSpPr>
          <p:nvPr>
            <p:ph type="body" idx="2"/>
          </p:nvPr>
        </p:nvSpPr>
        <p:spPr/>
        <p:txBody>
          <a:bodyPr/>
          <a:lstStyle/>
          <a:p>
            <a:r>
              <a:rPr lang="en-US" dirty="0"/>
              <a:t>the Law on free access to information of public </a:t>
            </a:r>
            <a:r>
              <a:rPr lang="en-US" dirty="0" smtClean="0"/>
              <a:t>importance</a:t>
            </a:r>
            <a:endParaRPr lang="sr-Latn-RS" dirty="0" smtClean="0"/>
          </a:p>
          <a:p>
            <a:endParaRPr lang="en-US" dirty="0"/>
          </a:p>
          <a:p>
            <a:r>
              <a:rPr lang="en-US" dirty="0"/>
              <a:t>the Law on personal data protection </a:t>
            </a:r>
            <a:endParaRPr lang="sr-Latn-RS" dirty="0" smtClean="0"/>
          </a:p>
          <a:p>
            <a:endParaRPr lang="en-US" dirty="0"/>
          </a:p>
          <a:p>
            <a:r>
              <a:rPr lang="en-US" dirty="0"/>
              <a:t>the Law on classified information </a:t>
            </a:r>
            <a:endParaRPr lang="sr-Latn-RS" dirty="0" smtClean="0"/>
          </a:p>
          <a:p>
            <a:endParaRPr lang="en-US" dirty="0"/>
          </a:p>
          <a:p>
            <a:r>
              <a:rPr lang="en-US" dirty="0"/>
              <a:t>The Law on the protection of trade secret </a:t>
            </a:r>
            <a:endParaRPr lang="sr-Latn-RS" dirty="0" smtClean="0"/>
          </a:p>
          <a:p>
            <a:endParaRPr lang="en-US" dirty="0"/>
          </a:p>
          <a:p>
            <a:r>
              <a:rPr lang="en-US" dirty="0"/>
              <a:t>The Law on information security </a:t>
            </a:r>
            <a:endParaRPr lang="sr-Latn-RS" dirty="0" smtClean="0"/>
          </a:p>
          <a:p>
            <a:endParaRPr lang="en-US" dirty="0"/>
          </a:p>
          <a:p>
            <a:r>
              <a:rPr lang="en-US" dirty="0"/>
              <a:t> a number of regulations </a:t>
            </a:r>
            <a:endParaRPr lang="sr-Latn-RS" dirty="0" smtClean="0"/>
          </a:p>
          <a:p>
            <a:endParaRPr lang="en-US" dirty="0"/>
          </a:p>
          <a:p>
            <a:r>
              <a:rPr lang="en-US" dirty="0"/>
              <a:t>AUTONOMOUS OR INTERNAL LAW?</a:t>
            </a:r>
          </a:p>
        </p:txBody>
      </p:sp>
    </p:spTree>
    <p:extLst>
      <p:ext uri="{BB962C8B-B14F-4D97-AF65-F5344CB8AC3E}">
        <p14:creationId xmlns:p14="http://schemas.microsoft.com/office/powerpoint/2010/main" val="3159636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8" y="316209"/>
            <a:ext cx="7699200" cy="571687"/>
          </a:xfrm>
        </p:spPr>
        <p:txBody>
          <a:bodyPr/>
          <a:lstStyle/>
          <a:p>
            <a:r>
              <a:rPr lang="sr-Latn-RS" dirty="0" smtClean="0">
                <a:latin typeface="Verdana" panose="020B0604030504040204" pitchFamily="34" charset="0"/>
                <a:ea typeface="Verdana" panose="020B0604030504040204" pitchFamily="34" charset="0"/>
              </a:rPr>
              <a:t>LAW ON CLASSIFIED INFORMATION</a:t>
            </a:r>
            <a:endParaRPr lang="en-US"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1182532" y="1386950"/>
            <a:ext cx="7789588" cy="445200"/>
          </a:xfrm>
        </p:spPr>
        <p:txBody>
          <a:bodyPr/>
          <a:lstStyle/>
          <a:p>
            <a:r>
              <a:rPr lang="en-US" dirty="0">
                <a:latin typeface="Verdana" panose="020B0604030504040204" pitchFamily="34" charset="0"/>
                <a:ea typeface="Verdana" panose="020B0604030504040204" pitchFamily="34" charset="0"/>
              </a:rPr>
              <a:t>Unified system of determination and protection of classified information of interest to: </a:t>
            </a:r>
          </a:p>
        </p:txBody>
      </p:sp>
      <p:sp>
        <p:nvSpPr>
          <p:cNvPr id="4" name="Text Placeholder 3"/>
          <p:cNvSpPr>
            <a:spLocks noGrp="1"/>
          </p:cNvSpPr>
          <p:nvPr>
            <p:ph type="body" idx="2"/>
          </p:nvPr>
        </p:nvSpPr>
        <p:spPr/>
        <p:txBody>
          <a:bodyPr/>
          <a:lstStyle/>
          <a:p>
            <a:r>
              <a:rPr lang="en-US" dirty="0" smtClean="0"/>
              <a:t>National </a:t>
            </a:r>
            <a:r>
              <a:rPr lang="en-US" dirty="0"/>
              <a:t>and public </a:t>
            </a:r>
            <a:r>
              <a:rPr lang="en-US" dirty="0" smtClean="0"/>
              <a:t>security</a:t>
            </a:r>
            <a:endParaRPr lang="sr-Latn-RS" dirty="0" smtClean="0"/>
          </a:p>
          <a:p>
            <a:endParaRPr lang="en-US" dirty="0"/>
          </a:p>
          <a:p>
            <a:r>
              <a:rPr lang="en-US" dirty="0" smtClean="0"/>
              <a:t>Defense</a:t>
            </a:r>
            <a:endParaRPr lang="sr-Latn-RS" dirty="0" smtClean="0"/>
          </a:p>
          <a:p>
            <a:endParaRPr lang="en-US" dirty="0"/>
          </a:p>
          <a:p>
            <a:r>
              <a:rPr lang="en-US" dirty="0" smtClean="0"/>
              <a:t>Internal </a:t>
            </a:r>
            <a:r>
              <a:rPr lang="en-US" dirty="0"/>
              <a:t>and foreign affairs</a:t>
            </a:r>
          </a:p>
          <a:p>
            <a:endParaRPr lang="sr-Latn-RS" dirty="0" smtClean="0"/>
          </a:p>
          <a:p>
            <a:pPr marL="133350" indent="0">
              <a:buNone/>
            </a:pPr>
            <a:r>
              <a:rPr lang="en-US" dirty="0"/>
              <a:t>Foreign classified information protection </a:t>
            </a:r>
          </a:p>
          <a:p>
            <a:pPr marL="133350" indent="0">
              <a:buNone/>
            </a:pPr>
            <a:endParaRPr lang="en-US" dirty="0"/>
          </a:p>
        </p:txBody>
      </p:sp>
    </p:spTree>
    <p:extLst>
      <p:ext uri="{BB962C8B-B14F-4D97-AF65-F5344CB8AC3E}">
        <p14:creationId xmlns:p14="http://schemas.microsoft.com/office/powerpoint/2010/main" val="2770077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8" y="316209"/>
            <a:ext cx="7699200" cy="571687"/>
          </a:xfrm>
        </p:spPr>
        <p:txBody>
          <a:bodyPr/>
          <a:lstStyle/>
          <a:p>
            <a:r>
              <a:rPr lang="sr-Latn-RS" dirty="0" smtClean="0">
                <a:latin typeface="Verdana" panose="020B0604030504040204" pitchFamily="34" charset="0"/>
                <a:ea typeface="Verdana" panose="020B0604030504040204" pitchFamily="34" charset="0"/>
              </a:rPr>
              <a:t>LAW ON CLASSIFIED INFORMATION</a:t>
            </a:r>
            <a:endParaRPr lang="en-US"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1364974" y="1386950"/>
            <a:ext cx="7057201" cy="709982"/>
          </a:xfrm>
        </p:spPr>
        <p:txBody>
          <a:bodyPr/>
          <a:lstStyle/>
          <a:p>
            <a:pPr marL="88900" indent="0"/>
            <a:r>
              <a:rPr lang="sr-Latn-RS" dirty="0">
                <a:latin typeface="Verdana" panose="020B0604030504040204" pitchFamily="34" charset="0"/>
                <a:ea typeface="Verdana" panose="020B0604030504040204" pitchFamily="34" charset="0"/>
              </a:rPr>
              <a:t>The Law on information security makes references to the Law on classified </a:t>
            </a:r>
            <a:r>
              <a:rPr lang="sr-Latn-RS" dirty="0" smtClean="0">
                <a:latin typeface="Verdana" panose="020B0604030504040204" pitchFamily="34" charset="0"/>
                <a:ea typeface="Verdana" panose="020B0604030504040204" pitchFamily="34" charset="0"/>
              </a:rPr>
              <a:t>information when </a:t>
            </a:r>
            <a:r>
              <a:rPr lang="sr-Latn-RS" dirty="0">
                <a:latin typeface="Verdana" panose="020B0604030504040204" pitchFamily="34" charset="0"/>
                <a:ea typeface="Verdana" panose="020B0604030504040204" pitchFamily="34" charset="0"/>
              </a:rPr>
              <a:t>it comes to classified information in information telecommunication systems of particular importance</a:t>
            </a:r>
            <a:r>
              <a:rPr lang="sr-Cyrl-RS" dirty="0">
                <a:latin typeface="Verdana" panose="020B0604030504040204" pitchFamily="34" charset="0"/>
                <a:ea typeface="Verdana" panose="020B0604030504040204" pitchFamily="34" charset="0"/>
              </a:rPr>
              <a:t>:</a:t>
            </a:r>
          </a:p>
        </p:txBody>
      </p:sp>
      <p:sp>
        <p:nvSpPr>
          <p:cNvPr id="4" name="Text Placeholder 3"/>
          <p:cNvSpPr>
            <a:spLocks noGrp="1"/>
          </p:cNvSpPr>
          <p:nvPr>
            <p:ph type="body" idx="2"/>
          </p:nvPr>
        </p:nvSpPr>
        <p:spPr>
          <a:xfrm>
            <a:off x="1458036" y="2063037"/>
            <a:ext cx="6968100" cy="2858100"/>
          </a:xfrm>
        </p:spPr>
        <p:txBody>
          <a:bodyPr/>
          <a:lstStyle/>
          <a:p>
            <a:pPr marL="361950" indent="-228600">
              <a:buFont typeface="+mj-lt"/>
              <a:buAutoNum type="arabicPeriod"/>
            </a:pPr>
            <a:r>
              <a:rPr lang="en-US" dirty="0"/>
              <a:t>for performing tasks by the public authorities; </a:t>
            </a:r>
            <a:endParaRPr lang="sr-Latn-RS" dirty="0" smtClean="0"/>
          </a:p>
          <a:p>
            <a:pPr marL="361950" indent="-228600">
              <a:buFont typeface="+mj-lt"/>
              <a:buAutoNum type="arabicPeriod"/>
            </a:pPr>
            <a:endParaRPr lang="en-US" dirty="0"/>
          </a:p>
          <a:p>
            <a:pPr marL="361950" indent="-228600">
              <a:buFont typeface="+mj-lt"/>
              <a:buAutoNum type="arabicPeriod"/>
            </a:pPr>
            <a:r>
              <a:rPr lang="en-US" dirty="0"/>
              <a:t> for performing activities of general interest (electric power, coal production and oil industry, railway, traffic, electronic communications, nuclear facilities ...);  </a:t>
            </a:r>
            <a:endParaRPr lang="sr-Latn-RS" dirty="0" smtClean="0"/>
          </a:p>
          <a:p>
            <a:pPr marL="361950" indent="-228600">
              <a:buFont typeface="+mj-lt"/>
              <a:buAutoNum type="arabicPeriod"/>
            </a:pPr>
            <a:endParaRPr lang="en-US" dirty="0"/>
          </a:p>
          <a:p>
            <a:pPr marL="361950" indent="-228600">
              <a:buFont typeface="+mj-lt"/>
              <a:buAutoNum type="arabicPeriod"/>
            </a:pPr>
            <a:r>
              <a:rPr lang="en-US" dirty="0"/>
              <a:t>Personal data processing </a:t>
            </a:r>
          </a:p>
          <a:p>
            <a:pPr marL="361950" indent="-228600">
              <a:buFont typeface="+mj-lt"/>
              <a:buAutoNum type="arabicPeriod"/>
            </a:pPr>
            <a:endParaRPr lang="en-US" dirty="0"/>
          </a:p>
        </p:txBody>
      </p:sp>
    </p:spTree>
    <p:extLst>
      <p:ext uri="{BB962C8B-B14F-4D97-AF65-F5344CB8AC3E}">
        <p14:creationId xmlns:p14="http://schemas.microsoft.com/office/powerpoint/2010/main" val="2920238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8" y="316209"/>
            <a:ext cx="7699200" cy="571687"/>
          </a:xfrm>
        </p:spPr>
        <p:txBody>
          <a:bodyPr/>
          <a:lstStyle/>
          <a:p>
            <a:r>
              <a:rPr lang="sr-Latn-RS" dirty="0" smtClean="0">
                <a:latin typeface="Verdana" panose="020B0604030504040204" pitchFamily="34" charset="0"/>
                <a:ea typeface="Verdana" panose="020B0604030504040204" pitchFamily="34" charset="0"/>
              </a:rPr>
              <a:t>LAW ON CLASSIFIED INFORMATION</a:t>
            </a:r>
            <a:endParaRPr lang="en-U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t>Public authority is a state body, a body of the territorial autonomy, a body of the local self-government unit, an organization entrusted with exercising public powers, as well as the legal person established by the state body, or a body financed entirely or predominantly from the budget which deals with </a:t>
            </a:r>
            <a:r>
              <a:rPr lang="en-US" dirty="0" err="1"/>
              <a:t>classsified</a:t>
            </a:r>
            <a:r>
              <a:rPr lang="en-US" dirty="0"/>
              <a:t> information, or the body that generates, obtains, stores, uses, exchanges or processes classified information in another manner</a:t>
            </a:r>
            <a:r>
              <a:rPr lang="en-US" dirty="0" smtClean="0"/>
              <a:t>;</a:t>
            </a:r>
            <a:endParaRPr lang="sr-Latn-RS" dirty="0" smtClean="0"/>
          </a:p>
          <a:p>
            <a:endParaRPr lang="sr-Latn-RS" dirty="0"/>
          </a:p>
          <a:p>
            <a:pPr marL="133350" indent="0">
              <a:buNone/>
            </a:pPr>
            <a:endParaRPr lang="sr-Latn-RS" dirty="0" smtClean="0"/>
          </a:p>
          <a:p>
            <a:pPr marL="133350" indent="0">
              <a:buNone/>
            </a:pPr>
            <a:r>
              <a:rPr lang="en-US" dirty="0" smtClean="0"/>
              <a:t>(</a:t>
            </a:r>
            <a:r>
              <a:rPr lang="en-US" dirty="0"/>
              <a:t>Article 2, item 7.) </a:t>
            </a:r>
          </a:p>
          <a:p>
            <a:pPr marL="133350" indent="0">
              <a:buNone/>
            </a:pPr>
            <a:endParaRPr lang="en-US" dirty="0"/>
          </a:p>
          <a:p>
            <a:endParaRPr lang="en-US" dirty="0"/>
          </a:p>
        </p:txBody>
      </p:sp>
    </p:spTree>
    <p:extLst>
      <p:ext uri="{BB962C8B-B14F-4D97-AF65-F5344CB8AC3E}">
        <p14:creationId xmlns:p14="http://schemas.microsoft.com/office/powerpoint/2010/main" val="665596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8" y="316209"/>
            <a:ext cx="7699200" cy="571687"/>
          </a:xfrm>
        </p:spPr>
        <p:txBody>
          <a:bodyPr/>
          <a:lstStyle/>
          <a:p>
            <a:r>
              <a:rPr lang="sr-Latn-RS" dirty="0" smtClean="0">
                <a:latin typeface="Verdana" panose="020B0604030504040204" pitchFamily="34" charset="0"/>
                <a:ea typeface="Verdana" panose="020B0604030504040204" pitchFamily="34" charset="0"/>
              </a:rPr>
              <a:t>LAW ON CLASSIFIED INFORMATION</a:t>
            </a:r>
            <a:endParaRPr lang="en-U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t>Public enterprises, as holders of critical infrastructure protection, have the status of public authorities</a:t>
            </a:r>
          </a:p>
          <a:p>
            <a:endParaRPr lang="en-US" dirty="0"/>
          </a:p>
          <a:p>
            <a:r>
              <a:rPr lang="en-US" dirty="0"/>
              <a:t>Public enterprises are holders of: </a:t>
            </a:r>
          </a:p>
          <a:p>
            <a:pPr lvl="1"/>
            <a:r>
              <a:rPr lang="en-US" sz="1200" dirty="0">
                <a:latin typeface="Verdana" panose="020B0604030504040204" pitchFamily="34" charset="0"/>
                <a:ea typeface="Verdana" panose="020B0604030504040204" pitchFamily="34" charset="0"/>
              </a:rPr>
              <a:t>Plan for </a:t>
            </a:r>
            <a:r>
              <a:rPr lang="en-US" sz="1200" dirty="0" err="1">
                <a:latin typeface="Verdana" panose="020B0604030504040204" pitchFamily="34" charset="0"/>
                <a:ea typeface="Verdana" panose="020B0604030504040204" pitchFamily="34" charset="0"/>
              </a:rPr>
              <a:t>defence</a:t>
            </a:r>
            <a:r>
              <a:rPr lang="en-US" sz="1200" dirty="0">
                <a:latin typeface="Verdana" panose="020B0604030504040204" pitchFamily="34" charset="0"/>
                <a:ea typeface="Verdana" panose="020B0604030504040204" pitchFamily="34" charset="0"/>
              </a:rPr>
              <a:t>, and </a:t>
            </a:r>
          </a:p>
          <a:p>
            <a:pPr lvl="1"/>
            <a:r>
              <a:rPr lang="en-US" sz="1200" dirty="0">
                <a:latin typeface="Verdana" panose="020B0604030504040204" pitchFamily="34" charset="0"/>
                <a:ea typeface="Verdana" panose="020B0604030504040204" pitchFamily="34" charset="0"/>
              </a:rPr>
              <a:t>Plan for </a:t>
            </a:r>
            <a:r>
              <a:rPr lang="en-US" sz="1200" dirty="0" smtClean="0">
                <a:latin typeface="Verdana" panose="020B0604030504040204" pitchFamily="34" charset="0"/>
                <a:ea typeface="Verdana" panose="020B0604030504040204" pitchFamily="34" charset="0"/>
              </a:rPr>
              <a:t>protection </a:t>
            </a:r>
            <a:r>
              <a:rPr lang="en-US" sz="1200" dirty="0">
                <a:latin typeface="Verdana" panose="020B0604030504040204" pitchFamily="34" charset="0"/>
                <a:ea typeface="Verdana" panose="020B0604030504040204" pitchFamily="34" charset="0"/>
              </a:rPr>
              <a:t>and </a:t>
            </a:r>
            <a:r>
              <a:rPr lang="en-US" sz="1200" dirty="0" smtClean="0">
                <a:latin typeface="Verdana" panose="020B0604030504040204" pitchFamily="34" charset="0"/>
                <a:ea typeface="Verdana" panose="020B0604030504040204" pitchFamily="34" charset="0"/>
              </a:rPr>
              <a:t>rescue</a:t>
            </a:r>
            <a:endParaRPr lang="sr-Latn-RS" sz="1200" dirty="0" smtClean="0">
              <a:latin typeface="Verdana" panose="020B0604030504040204" pitchFamily="34" charset="0"/>
              <a:ea typeface="Verdana" panose="020B0604030504040204" pitchFamily="34" charset="0"/>
            </a:endParaRPr>
          </a:p>
          <a:p>
            <a:pPr marL="179388" lvl="1" indent="0">
              <a:buNone/>
            </a:pPr>
            <a:endParaRPr lang="sr-Latn-RS" sz="1200" dirty="0">
              <a:latin typeface="Verdana" panose="020B0604030504040204" pitchFamily="34" charset="0"/>
              <a:ea typeface="Verdana" panose="020B0604030504040204" pitchFamily="34" charset="0"/>
            </a:endParaRPr>
          </a:p>
          <a:p>
            <a:pPr marL="179388" lvl="1" indent="0">
              <a:buNone/>
            </a:pPr>
            <a:endParaRPr lang="sr-Latn-RS" sz="1200" dirty="0" smtClean="0">
              <a:latin typeface="Verdana" panose="020B0604030504040204" pitchFamily="34" charset="0"/>
              <a:ea typeface="Verdana" panose="020B0604030504040204" pitchFamily="34" charset="0"/>
            </a:endParaRPr>
          </a:p>
          <a:p>
            <a:pPr marL="179388" lvl="1" indent="0">
              <a:buNone/>
            </a:pPr>
            <a:r>
              <a:rPr lang="en-US" sz="1200" dirty="0">
                <a:latin typeface="Verdana" panose="020B0604030504040204" pitchFamily="34" charset="0"/>
                <a:ea typeface="Verdana" panose="020B0604030504040204" pitchFamily="34" charset="0"/>
              </a:rPr>
              <a:t>QUESTION: POSITION OF LEGAL PERSONS THAT ARE NOT PUBLIC ENTERPRISES?</a:t>
            </a:r>
          </a:p>
          <a:p>
            <a:pPr marL="179388" lvl="1" indent="0">
              <a:buNone/>
            </a:pPr>
            <a:endParaRPr lang="sr-Latn-RS"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804513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8" y="316209"/>
            <a:ext cx="7699200" cy="571687"/>
          </a:xfrm>
        </p:spPr>
        <p:txBody>
          <a:bodyPr/>
          <a:lstStyle/>
          <a:p>
            <a:r>
              <a:rPr lang="sr-Latn-RS" dirty="0" smtClean="0">
                <a:latin typeface="Verdana" panose="020B0604030504040204" pitchFamily="34" charset="0"/>
                <a:ea typeface="Verdana" panose="020B0604030504040204" pitchFamily="34" charset="0"/>
              </a:rPr>
              <a:t>LAW ON CLASSIFIED INFORMATION</a:t>
            </a:r>
            <a:endParaRPr lang="en-US"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1364974" y="1386950"/>
            <a:ext cx="7057201" cy="445200"/>
          </a:xfrm>
        </p:spPr>
        <p:txBody>
          <a:bodyPr/>
          <a:lstStyle/>
          <a:p>
            <a:r>
              <a:rPr lang="en-US" dirty="0">
                <a:latin typeface="Verdana" panose="020B0604030504040204" pitchFamily="34" charset="0"/>
                <a:ea typeface="Verdana" panose="020B0604030504040204" pitchFamily="34" charset="0"/>
              </a:rPr>
              <a:t>KEY QUESTION: </a:t>
            </a:r>
          </a:p>
        </p:txBody>
      </p:sp>
      <p:sp>
        <p:nvSpPr>
          <p:cNvPr id="4" name="Text Placeholder 3"/>
          <p:cNvSpPr>
            <a:spLocks noGrp="1"/>
          </p:cNvSpPr>
          <p:nvPr>
            <p:ph type="body" idx="2"/>
          </p:nvPr>
        </p:nvSpPr>
        <p:spPr/>
        <p:txBody>
          <a:bodyPr/>
          <a:lstStyle/>
          <a:p>
            <a:pPr marL="179388" lvl="1" indent="0">
              <a:buNone/>
            </a:pPr>
            <a:r>
              <a:rPr lang="en-US" sz="1400" dirty="0">
                <a:latin typeface="Verdana" panose="020B0604030504040204" pitchFamily="34" charset="0"/>
                <a:ea typeface="Verdana" panose="020B0604030504040204" pitchFamily="34" charset="0"/>
              </a:rPr>
              <a:t>WHO CARRIES OUT ACCREDITATION OF INFORMATION-COMMUNICATION SYSTEMS OF PARTICULAR IMPORTANCE FOR CRITICAL INFRASTRUCTURE?</a:t>
            </a:r>
          </a:p>
          <a:p>
            <a:pPr marL="179388" lvl="1" indent="0">
              <a:buNone/>
            </a:pPr>
            <a:endParaRPr lang="sr-Latn-RS" sz="1400" dirty="0" smtClean="0">
              <a:latin typeface="Verdana" panose="020B0604030504040204" pitchFamily="34" charset="0"/>
              <a:ea typeface="Verdana" panose="020B0604030504040204" pitchFamily="34" charset="0"/>
            </a:endParaRPr>
          </a:p>
          <a:p>
            <a:pPr marL="179388" lvl="1" indent="0">
              <a:buNone/>
            </a:pPr>
            <a:endParaRPr lang="sr-Latn-RS" sz="1400" dirty="0">
              <a:latin typeface="Verdana" panose="020B0604030504040204" pitchFamily="34" charset="0"/>
              <a:ea typeface="Verdana" panose="020B0604030504040204" pitchFamily="34" charset="0"/>
            </a:endParaRPr>
          </a:p>
          <a:p>
            <a:pPr marL="407988" lvl="1" indent="-228600">
              <a:buFont typeface="+mj-lt"/>
              <a:buAutoNum type="arabicPeriod"/>
            </a:pPr>
            <a:r>
              <a:rPr lang="en-US" sz="1400" dirty="0">
                <a:latin typeface="Verdana" panose="020B0604030504040204" pitchFamily="34" charset="0"/>
                <a:ea typeface="Verdana" panose="020B0604030504040204" pitchFamily="34" charset="0"/>
              </a:rPr>
              <a:t>Ministry of </a:t>
            </a:r>
            <a:r>
              <a:rPr lang="en-US" sz="1400" dirty="0" err="1">
                <a:latin typeface="Verdana" panose="020B0604030504040204" pitchFamily="34" charset="0"/>
                <a:ea typeface="Verdana" panose="020B0604030504040204" pitchFamily="34" charset="0"/>
              </a:rPr>
              <a:t>Defence</a:t>
            </a:r>
            <a:r>
              <a:rPr lang="en-US" sz="1400" dirty="0">
                <a:latin typeface="Verdana" panose="020B0604030504040204" pitchFamily="34" charset="0"/>
                <a:ea typeface="Verdana" panose="020B0604030504040204" pitchFamily="34" charset="0"/>
              </a:rPr>
              <a:t> </a:t>
            </a:r>
          </a:p>
          <a:p>
            <a:pPr marL="407988" lvl="1" indent="-228600">
              <a:buFont typeface="+mj-lt"/>
              <a:buAutoNum type="arabicPeriod"/>
            </a:pPr>
            <a:r>
              <a:rPr lang="en-US" sz="1400" dirty="0">
                <a:latin typeface="Verdana" panose="020B0604030504040204" pitchFamily="34" charset="0"/>
                <a:ea typeface="Verdana" panose="020B0604030504040204" pitchFamily="34" charset="0"/>
              </a:rPr>
              <a:t>Agency (Office) for Information Security (???) </a:t>
            </a:r>
          </a:p>
        </p:txBody>
      </p:sp>
    </p:spTree>
    <p:extLst>
      <p:ext uri="{BB962C8B-B14F-4D97-AF65-F5344CB8AC3E}">
        <p14:creationId xmlns:p14="http://schemas.microsoft.com/office/powerpoint/2010/main" val="4023145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p:txBody>
          <a:bodyPr/>
          <a:lstStyle/>
          <a:p>
            <a:pPr marL="179388" lvl="1" indent="0">
              <a:buNone/>
            </a:pPr>
            <a:r>
              <a:rPr lang="en-US" sz="1200" dirty="0">
                <a:latin typeface="Verdana" panose="020B0604030504040204" pitchFamily="34" charset="0"/>
                <a:ea typeface="Verdana" panose="020B0604030504040204" pitchFamily="34" charset="0"/>
              </a:rPr>
              <a:t>STATE OF PLAY IN SERBIA </a:t>
            </a:r>
          </a:p>
          <a:p>
            <a:pPr marL="179388" lvl="1" indent="0">
              <a:buNone/>
            </a:pPr>
            <a:endParaRPr lang="en-US" sz="1200" dirty="0">
              <a:latin typeface="Verdana" panose="020B0604030504040204" pitchFamily="34" charset="0"/>
              <a:ea typeface="Verdana" panose="020B0604030504040204" pitchFamily="34" charset="0"/>
            </a:endParaRPr>
          </a:p>
          <a:p>
            <a:pPr marL="179388" lvl="1" indent="0">
              <a:buNone/>
            </a:pPr>
            <a:r>
              <a:rPr lang="en-US" sz="1200" dirty="0">
                <a:latin typeface="Verdana" panose="020B0604030504040204" pitchFamily="34" charset="0"/>
                <a:ea typeface="Verdana" panose="020B0604030504040204" pitchFamily="34" charset="0"/>
              </a:rPr>
              <a:t>NATIONAL STRATEGY + LAWS</a:t>
            </a:r>
          </a:p>
          <a:p>
            <a:pPr marL="179388" lvl="1" indent="0">
              <a:buNone/>
            </a:pPr>
            <a:endParaRPr lang="en-US" sz="1200" dirty="0">
              <a:latin typeface="Verdana" panose="020B0604030504040204" pitchFamily="34" charset="0"/>
              <a:ea typeface="Verdana" panose="020B0604030504040204" pitchFamily="34" charset="0"/>
            </a:endParaRPr>
          </a:p>
          <a:p>
            <a:pPr marL="179388" lvl="1" indent="0">
              <a:buNone/>
            </a:pPr>
            <a:r>
              <a:rPr lang="en-US" sz="1200" dirty="0">
                <a:latin typeface="Verdana" panose="020B0604030504040204" pitchFamily="34" charset="0"/>
                <a:ea typeface="Verdana" panose="020B0604030504040204" pitchFamily="34" charset="0"/>
              </a:rPr>
              <a:t>ISSUE OF CRITICAL INFRASTRUCTURE PROTECTION </a:t>
            </a:r>
          </a:p>
          <a:p>
            <a:pPr marL="179388" lvl="1" indent="0">
              <a:buNone/>
            </a:pPr>
            <a:endParaRPr lang="en-US" sz="1200" dirty="0">
              <a:latin typeface="Verdana" panose="020B0604030504040204" pitchFamily="34" charset="0"/>
              <a:ea typeface="Verdana" panose="020B0604030504040204" pitchFamily="34" charset="0"/>
            </a:endParaRPr>
          </a:p>
          <a:p>
            <a:pPr marL="179388" lvl="1" indent="0">
              <a:buNone/>
            </a:pPr>
            <a:endParaRPr lang="en-US" sz="1200" dirty="0">
              <a:latin typeface="Verdana" panose="020B0604030504040204" pitchFamily="34" charset="0"/>
              <a:ea typeface="Verdana" panose="020B0604030504040204" pitchFamily="34" charset="0"/>
            </a:endParaRPr>
          </a:p>
          <a:p>
            <a:pPr marL="350838" lvl="1" indent="-171450">
              <a:buFont typeface="Wingdings" panose="05000000000000000000" pitchFamily="2" charset="2"/>
              <a:buChar char="§"/>
            </a:pPr>
            <a:r>
              <a:rPr lang="en-US" sz="1200" dirty="0">
                <a:latin typeface="Verdana" panose="020B0604030504040204" pitchFamily="34" charset="0"/>
                <a:ea typeface="Verdana" panose="020B0604030504040204" pitchFamily="34" charset="0"/>
              </a:rPr>
              <a:t>UNFINISHED INFORMATION INFRASTRUCTURE</a:t>
            </a:r>
          </a:p>
          <a:p>
            <a:pPr marL="350838" lvl="1" indent="-171450">
              <a:buFont typeface="Wingdings" panose="05000000000000000000" pitchFamily="2" charset="2"/>
              <a:buChar char="§"/>
            </a:pPr>
            <a:r>
              <a:rPr lang="en-US" sz="1200" dirty="0">
                <a:latin typeface="Verdana" panose="020B0604030504040204" pitchFamily="34" charset="0"/>
                <a:ea typeface="Verdana" panose="020B0604030504040204" pitchFamily="34" charset="0"/>
              </a:rPr>
              <a:t>COMPETENT INSTITUTIONS </a:t>
            </a:r>
          </a:p>
          <a:p>
            <a:pPr marL="350838" lvl="1" indent="-171450">
              <a:buFont typeface="Wingdings" panose="05000000000000000000" pitchFamily="2" charset="2"/>
              <a:buChar char="§"/>
            </a:pPr>
            <a:r>
              <a:rPr lang="en-US" sz="1200" dirty="0">
                <a:latin typeface="Verdana" panose="020B0604030504040204" pitchFamily="34" charset="0"/>
                <a:ea typeface="Verdana" panose="020B0604030504040204" pitchFamily="34" charset="0"/>
              </a:rPr>
              <a:t>MINISTRY OF INTERNAL AFFAIRS – EMERGENCY SITUATIONS  + CYBERCRIME </a:t>
            </a:r>
          </a:p>
          <a:p>
            <a:pPr marL="350838" lvl="1" indent="-171450">
              <a:buFont typeface="Wingdings" panose="05000000000000000000" pitchFamily="2" charset="2"/>
              <a:buChar char="§"/>
            </a:pPr>
            <a:r>
              <a:rPr lang="en-US" sz="1200" dirty="0">
                <a:latin typeface="Verdana" panose="020B0604030504040204" pitchFamily="34" charset="0"/>
                <a:ea typeface="Verdana" panose="020B0604030504040204" pitchFamily="34" charset="0"/>
              </a:rPr>
              <a:t>PUBLIC PRIVATE PARTNERSHIP</a:t>
            </a:r>
          </a:p>
          <a:p>
            <a:pPr marL="179388" lvl="1" indent="0">
              <a:buNone/>
            </a:pPr>
            <a:endParaRPr lang="sr-Latn-RS"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81225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2800" b="1" dirty="0" smtClean="0">
                <a:latin typeface="Verdana" panose="020B0604030504040204" pitchFamily="34" charset="0"/>
                <a:ea typeface="Verdana" panose="020B0604030504040204" pitchFamily="34" charset="0"/>
              </a:rPr>
              <a:t>NOTE 2:</a:t>
            </a:r>
            <a:endParaRPr lang="sr-Latn-RS" sz="2800" b="1"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p:txBody>
          <a:bodyPr/>
          <a:lstStyle/>
          <a:p>
            <a:pPr marL="133350" indent="0">
              <a:buNone/>
            </a:pPr>
            <a:r>
              <a:rPr lang="sr-Latn-RS" sz="1600" dirty="0">
                <a:latin typeface="Verdana" panose="020B0604030504040204" pitchFamily="34" charset="0"/>
                <a:ea typeface="Verdana" panose="020B0604030504040204" pitchFamily="34" charset="0"/>
              </a:rPr>
              <a:t>THIS PRESENTATION IS MADE ON THE BASIS OF ANALYZING PUBLIC SOURCES OF </a:t>
            </a:r>
            <a:r>
              <a:rPr lang="sr-Latn-RS" sz="1600" dirty="0" smtClean="0">
                <a:latin typeface="Verdana" panose="020B0604030504040204" pitchFamily="34" charset="0"/>
                <a:ea typeface="Verdana" panose="020B0604030504040204" pitchFamily="34" charset="0"/>
              </a:rPr>
              <a:t>INFORMATION</a:t>
            </a:r>
            <a:r>
              <a:rPr lang="ru-RU" sz="1600" dirty="0" smtClean="0">
                <a:latin typeface="Verdana" panose="020B0604030504040204" pitchFamily="34" charset="0"/>
                <a:ea typeface="Verdana" panose="020B0604030504040204" pitchFamily="34" charset="0"/>
              </a:rPr>
              <a:t>…</a:t>
            </a:r>
            <a:endParaRPr lang="ru-RU" sz="1600" dirty="0">
              <a:latin typeface="Verdana" panose="020B0604030504040204" pitchFamily="34" charset="0"/>
              <a:ea typeface="Verdana" panose="020B0604030504040204" pitchFamily="34" charset="0"/>
            </a:endParaRPr>
          </a:p>
          <a:p>
            <a:pPr marL="133350" indent="0">
              <a:buNone/>
            </a:pPr>
            <a:endParaRPr lang="sr-Latn-RS" dirty="0" smtClean="0"/>
          </a:p>
          <a:p>
            <a:r>
              <a:rPr lang="sr-Latn-RS" dirty="0" smtClean="0">
                <a:latin typeface="Verdana" panose="020B0604030504040204" pitchFamily="34" charset="0"/>
                <a:ea typeface="Verdana" panose="020B0604030504040204" pitchFamily="34" charset="0"/>
              </a:rPr>
              <a:t>REGULATIONS</a:t>
            </a:r>
            <a:endParaRPr lang="ru-RU" dirty="0">
              <a:latin typeface="Verdana" panose="020B0604030504040204" pitchFamily="34" charset="0"/>
              <a:ea typeface="Verdana" panose="020B0604030504040204" pitchFamily="34" charset="0"/>
            </a:endParaRPr>
          </a:p>
          <a:p>
            <a:r>
              <a:rPr lang="sr-Latn-RS" dirty="0">
                <a:latin typeface="Verdana" panose="020B0604030504040204" pitchFamily="34" charset="0"/>
                <a:ea typeface="Verdana" panose="020B0604030504040204" pitchFamily="34" charset="0"/>
              </a:rPr>
              <a:t>PRACTICE</a:t>
            </a:r>
            <a:endParaRPr lang="ru-RU" dirty="0">
              <a:latin typeface="Verdana" panose="020B0604030504040204" pitchFamily="34" charset="0"/>
              <a:ea typeface="Verdana" panose="020B0604030504040204" pitchFamily="34" charset="0"/>
            </a:endParaRPr>
          </a:p>
          <a:p>
            <a:r>
              <a:rPr lang="sr-Latn-RS" dirty="0">
                <a:latin typeface="Verdana" panose="020B0604030504040204" pitchFamily="34" charset="0"/>
                <a:ea typeface="Verdana" panose="020B0604030504040204" pitchFamily="34" charset="0"/>
              </a:rPr>
              <a:t>SCIENTIFIC</a:t>
            </a:r>
            <a:r>
              <a:rPr lang="en-US" dirty="0">
                <a:latin typeface="Verdana" panose="020B0604030504040204" pitchFamily="34" charset="0"/>
                <a:ea typeface="Verdana" panose="020B0604030504040204" pitchFamily="34" charset="0"/>
              </a:rPr>
              <a:t> PAPERS</a:t>
            </a:r>
            <a:r>
              <a:rPr lang="sr-Latn-RS" dirty="0">
                <a:latin typeface="Verdana" panose="020B0604030504040204" pitchFamily="34" charset="0"/>
                <a:ea typeface="Verdana" panose="020B0604030504040204" pitchFamily="34" charset="0"/>
              </a:rPr>
              <a:t> AND EXPERT </a:t>
            </a:r>
            <a:r>
              <a:rPr lang="en-US" dirty="0">
                <a:latin typeface="Verdana" panose="020B0604030504040204" pitchFamily="34" charset="0"/>
                <a:ea typeface="Verdana" panose="020B0604030504040204" pitchFamily="34" charset="0"/>
              </a:rPr>
              <a:t>ARTICLES</a:t>
            </a:r>
            <a:r>
              <a:rPr lang="ru-RU" dirty="0">
                <a:latin typeface="Verdana" panose="020B0604030504040204" pitchFamily="34" charset="0"/>
                <a:ea typeface="Verdana" panose="020B0604030504040204" pitchFamily="34" charset="0"/>
              </a:rPr>
              <a:t> </a:t>
            </a:r>
          </a:p>
          <a:p>
            <a:r>
              <a:rPr lang="sr-Latn-RS" dirty="0">
                <a:latin typeface="Verdana" panose="020B0604030504040204" pitchFamily="34" charset="0"/>
                <a:ea typeface="Verdana" panose="020B0604030504040204" pitchFamily="34" charset="0"/>
              </a:rPr>
              <a:t>MEDIA</a:t>
            </a:r>
            <a:r>
              <a:rPr lang="ru-RU" dirty="0">
                <a:latin typeface="Verdana" panose="020B0604030504040204" pitchFamily="34" charset="0"/>
                <a:ea typeface="Verdana" panose="020B0604030504040204" pitchFamily="34" charset="0"/>
              </a:rPr>
              <a:t> </a:t>
            </a:r>
          </a:p>
          <a:p>
            <a:r>
              <a:rPr lang="sr-Latn-RS" dirty="0">
                <a:latin typeface="Verdana" panose="020B0604030504040204" pitchFamily="34" charset="0"/>
                <a:ea typeface="Verdana" panose="020B0604030504040204" pitchFamily="34" charset="0"/>
              </a:rPr>
              <a:t>EXPERIENCE IN WORKING WITH INFORMATION </a:t>
            </a:r>
            <a:endParaRPr lang="ru-RU" dirty="0">
              <a:latin typeface="Verdana" panose="020B0604030504040204" pitchFamily="34" charset="0"/>
              <a:ea typeface="Verdana" panose="020B0604030504040204" pitchFamily="34" charset="0"/>
            </a:endParaRPr>
          </a:p>
          <a:p>
            <a:pPr marL="133350" indent="0">
              <a:buNone/>
            </a:pPr>
            <a:endParaRPr lang="sr-Latn-RS" dirty="0"/>
          </a:p>
        </p:txBody>
      </p:sp>
    </p:spTree>
    <p:extLst>
      <p:ext uri="{BB962C8B-B14F-4D97-AF65-F5344CB8AC3E}">
        <p14:creationId xmlns:p14="http://schemas.microsoft.com/office/powerpoint/2010/main" val="32203552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68784" y="1386950"/>
            <a:ext cx="7342770" cy="1301248"/>
          </a:xfrm>
        </p:spPr>
        <p:txBody>
          <a:bodyPr/>
          <a:lstStyle/>
          <a:p>
            <a:pPr algn="ctr">
              <a:defRPr/>
            </a:pPr>
            <a:r>
              <a:rPr lang="sr-Latn-RS" altLang="en-US" sz="2000" dirty="0">
                <a:solidFill>
                  <a:schemeClr val="tx1"/>
                </a:solidFill>
                <a:latin typeface="Verdana" panose="020B0604030504040204" pitchFamily="34" charset="0"/>
                <a:ea typeface="Verdana" panose="020B0604030504040204" pitchFamily="34" charset="0"/>
                <a:cs typeface="Arial" panose="020B0604020202020204" pitchFamily="34" charset="0"/>
              </a:rPr>
              <a:t>THERE ARE MORE QUESTIONS THAN ANSWERS</a:t>
            </a:r>
            <a:r>
              <a:rPr lang="sr-Cyrl-RS" altLang="en-US" sz="2000" dirty="0" smtClean="0">
                <a:solidFill>
                  <a:schemeClr val="tx1"/>
                </a:solidFill>
                <a:latin typeface="Verdana" panose="020B0604030504040204" pitchFamily="34" charset="0"/>
                <a:ea typeface="Verdana" panose="020B0604030504040204" pitchFamily="34" charset="0"/>
                <a:cs typeface="Arial" panose="020B0604020202020204" pitchFamily="34" charset="0"/>
              </a:rPr>
              <a:t>...</a:t>
            </a:r>
            <a:r>
              <a:rPr lang="sr-Latn-RS" altLang="en-US" sz="2000" dirty="0" smtClean="0">
                <a:solidFill>
                  <a:schemeClr val="tx1"/>
                </a:solidFill>
                <a:latin typeface="Verdana" panose="020B0604030504040204" pitchFamily="34" charset="0"/>
                <a:ea typeface="Verdana" panose="020B0604030504040204" pitchFamily="34" charset="0"/>
                <a:cs typeface="Arial" panose="020B0604020202020204" pitchFamily="34" charset="0"/>
              </a:rPr>
              <a:t> </a:t>
            </a:r>
          </a:p>
          <a:p>
            <a:pPr algn="ctr">
              <a:defRPr/>
            </a:pPr>
            <a:endParaRPr lang="sr-Latn-RS" altLang="en-US" sz="2000" dirty="0">
              <a:solidFill>
                <a:schemeClr val="tx1"/>
              </a:solidFill>
              <a:latin typeface="Verdana" panose="020B0604030504040204" pitchFamily="34" charset="0"/>
              <a:ea typeface="Verdana" panose="020B0604030504040204" pitchFamily="34" charset="0"/>
              <a:cs typeface="Arial" panose="020B0604020202020204" pitchFamily="34" charset="0"/>
            </a:endParaRPr>
          </a:p>
          <a:p>
            <a:pPr algn="ctr">
              <a:defRPr/>
            </a:pPr>
            <a:r>
              <a:rPr lang="sr-Latn-RS" altLang="en-US" sz="2000" dirty="0" smtClean="0">
                <a:solidFill>
                  <a:schemeClr val="tx1"/>
                </a:solidFill>
                <a:latin typeface="Verdana" panose="020B0604030504040204" pitchFamily="34" charset="0"/>
                <a:ea typeface="Verdana" panose="020B0604030504040204" pitchFamily="34" charset="0"/>
                <a:cs typeface="Arial" panose="020B0604020202020204" pitchFamily="34" charset="0"/>
              </a:rPr>
              <a:t>THANK </a:t>
            </a:r>
            <a:r>
              <a:rPr lang="sr-Latn-RS" altLang="en-US" sz="2000" dirty="0">
                <a:solidFill>
                  <a:schemeClr val="tx1"/>
                </a:solidFill>
                <a:latin typeface="Verdana" panose="020B0604030504040204" pitchFamily="34" charset="0"/>
                <a:ea typeface="Verdana" panose="020B0604030504040204" pitchFamily="34" charset="0"/>
                <a:cs typeface="Arial" panose="020B0604020202020204" pitchFamily="34" charset="0"/>
              </a:rPr>
              <a:t>YOU FOR YOUR ATTENTION</a:t>
            </a:r>
            <a:r>
              <a:rPr lang="sr-Cyrl-CS" altLang="en-US" sz="2000" dirty="0">
                <a:solidFill>
                  <a:schemeClr val="tx1"/>
                </a:solidFill>
                <a:latin typeface="Verdana" panose="020B0604030504040204" pitchFamily="34" charset="0"/>
                <a:ea typeface="Verdana" panose="020B0604030504040204" pitchFamily="34" charset="0"/>
                <a:cs typeface="Arial" panose="020B0604020202020204" pitchFamily="34" charset="0"/>
              </a:rPr>
              <a:t>!</a:t>
            </a:r>
          </a:p>
          <a:p>
            <a:pPr>
              <a:defRPr/>
            </a:pPr>
            <a:endParaRPr lang="sr-Cyrl-CS" altLang="en-US" sz="2000" dirty="0">
              <a:solidFill>
                <a:schemeClr val="tx1"/>
              </a:solidFill>
              <a:latin typeface="Verdana" panose="020B0604030504040204" pitchFamily="34" charset="0"/>
              <a:ea typeface="Verdana" panose="020B0604030504040204" pitchFamily="34" charset="0"/>
              <a:cs typeface="Arial" panose="020B0604020202020204" pitchFamily="34" charset="0"/>
            </a:endParaRPr>
          </a:p>
          <a:p>
            <a:pPr algn="ctr">
              <a:defRPr/>
            </a:pPr>
            <a:r>
              <a:rPr lang="sr-Latn-RS" altLang="en-US" sz="2000" dirty="0">
                <a:solidFill>
                  <a:schemeClr val="tx1"/>
                </a:solidFill>
                <a:latin typeface="Verdana" panose="020B0604030504040204" pitchFamily="34" charset="0"/>
                <a:ea typeface="Verdana" panose="020B0604030504040204" pitchFamily="34" charset="0"/>
                <a:cs typeface="Arial" panose="020B0604020202020204" pitchFamily="34" charset="0"/>
              </a:rPr>
              <a:t>QUESTIONS</a:t>
            </a:r>
            <a:r>
              <a:rPr lang="sr-Cyrl-CS" altLang="en-US" sz="2000" dirty="0">
                <a:solidFill>
                  <a:schemeClr val="tx1"/>
                </a:solidFill>
                <a:latin typeface="Verdana" panose="020B0604030504040204" pitchFamily="34" charset="0"/>
                <a:ea typeface="Verdana" panose="020B0604030504040204" pitchFamily="34" charset="0"/>
                <a:cs typeface="Arial" panose="020B0604020202020204" pitchFamily="34" charset="0"/>
              </a:rPr>
              <a:t>?</a:t>
            </a:r>
          </a:p>
          <a:p>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416626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8" y="316209"/>
            <a:ext cx="7699200" cy="571687"/>
          </a:xfrm>
        </p:spPr>
        <p:txBody>
          <a:bodyPr/>
          <a:lstStyle/>
          <a:p>
            <a:r>
              <a:rPr lang="en-US" dirty="0">
                <a:latin typeface="Verdana" panose="020B0604030504040204" pitchFamily="34" charset="0"/>
                <a:ea typeface="Verdana" panose="020B0604030504040204" pitchFamily="34" charset="0"/>
              </a:rPr>
              <a:t>REFERENCES:</a:t>
            </a:r>
          </a:p>
        </p:txBody>
      </p:sp>
      <p:sp>
        <p:nvSpPr>
          <p:cNvPr id="3" name="Subtitle 2"/>
          <p:cNvSpPr>
            <a:spLocks noGrp="1"/>
          </p:cNvSpPr>
          <p:nvPr>
            <p:ph type="subTitle" idx="1"/>
          </p:nvPr>
        </p:nvSpPr>
        <p:spPr>
          <a:xfrm>
            <a:off x="1364974" y="1386950"/>
            <a:ext cx="7057201" cy="565603"/>
          </a:xfrm>
        </p:spPr>
        <p:txBody>
          <a:bodyPr/>
          <a:lstStyle/>
          <a:p>
            <a:pPr marL="85725" indent="0"/>
            <a:r>
              <a:rPr lang="en-US" dirty="0">
                <a:latin typeface="Verdana" panose="020B0604030504040204" pitchFamily="34" charset="0"/>
                <a:ea typeface="Verdana" panose="020B0604030504040204" pitchFamily="34" charset="0"/>
              </a:rPr>
              <a:t>https://www.kpu.edu.rs/cms/data/akademija/publikacije/Specificnosti%20kriticne%20infrastrukture%20u%20Republici%20Srbiji.pdf</a:t>
            </a:r>
          </a:p>
          <a:p>
            <a:pPr marL="85725" indent="0"/>
            <a:endParaRPr lang="en-US" dirty="0">
              <a:latin typeface="Verdana" panose="020B0604030504040204" pitchFamily="34" charset="0"/>
              <a:ea typeface="Verdana" panose="020B0604030504040204" pitchFamily="34" charset="0"/>
            </a:endParaRPr>
          </a:p>
          <a:p>
            <a:pPr marL="85725" indent="0"/>
            <a:r>
              <a:rPr lang="en-US" dirty="0">
                <a:latin typeface="Verdana" panose="020B0604030504040204" pitchFamily="34" charset="0"/>
                <a:ea typeface="Verdana" panose="020B0604030504040204" pitchFamily="34" charset="0"/>
              </a:rPr>
              <a:t>https://www.ips.ac.rs/wp-content/uploads/2018/09/PR-56-5.pdf</a:t>
            </a:r>
          </a:p>
          <a:p>
            <a:pPr marL="85725" indent="0"/>
            <a:endParaRPr lang="en-US" dirty="0">
              <a:latin typeface="Verdana" panose="020B0604030504040204" pitchFamily="34" charset="0"/>
              <a:ea typeface="Verdana" panose="020B0604030504040204" pitchFamily="34" charset="0"/>
            </a:endParaRPr>
          </a:p>
          <a:p>
            <a:pPr marL="85725" indent="0"/>
            <a:r>
              <a:rPr lang="en-US" dirty="0">
                <a:latin typeface="Verdana" panose="020B0604030504040204" pitchFamily="34" charset="0"/>
                <a:ea typeface="Verdana" panose="020B0604030504040204" pitchFamily="34" charset="0"/>
              </a:rPr>
              <a:t>https://www.cert.rs/files/shares/1.%20Kriticna-infrastruktura-i-ikt-sistemi-od-posebnog-znacaja-ratel-cert.pdf</a:t>
            </a:r>
          </a:p>
          <a:p>
            <a:pPr marL="85725" indent="0"/>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79139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33400" indent="-533400"/>
            <a:r>
              <a:rPr lang="sr-Latn-RS" altLang="en-US" sz="2400" b="1" dirty="0">
                <a:solidFill>
                  <a:schemeClr val="tx1"/>
                </a:solidFill>
                <a:latin typeface="Verdana" panose="020B0604030504040204" pitchFamily="34" charset="0"/>
                <a:ea typeface="Verdana" panose="020B0604030504040204" pitchFamily="34" charset="0"/>
              </a:rPr>
              <a:t>ASPECTS OF CONSIDERING </a:t>
            </a:r>
            <a:r>
              <a:rPr lang="sr-Latn-RS" altLang="en-US" sz="2400" b="1" dirty="0" smtClean="0">
                <a:solidFill>
                  <a:schemeClr val="tx1"/>
                </a:solidFill>
                <a:latin typeface="Verdana" panose="020B0604030504040204" pitchFamily="34" charset="0"/>
                <a:ea typeface="Verdana" panose="020B0604030504040204" pitchFamily="34" charset="0"/>
              </a:rPr>
              <a:t>THE </a:t>
            </a:r>
            <a:r>
              <a:rPr lang="sr-Latn-RS" altLang="en-US" sz="2400" b="1" dirty="0" smtClean="0">
                <a:solidFill>
                  <a:schemeClr val="tx1"/>
                </a:solidFill>
                <a:latin typeface="Verdana" panose="020B0604030504040204" pitchFamily="34" charset="0"/>
                <a:ea typeface="Verdana" panose="020B0604030504040204" pitchFamily="34" charset="0"/>
              </a:rPr>
              <a:t>PROBLEM</a:t>
            </a:r>
            <a:endParaRPr lang="sr-Latn-RS" sz="2400" b="1"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pPr marL="533400" indent="-533400">
              <a:buFontTx/>
              <a:buChar char="•"/>
            </a:pPr>
            <a:r>
              <a:rPr lang="sr-Latn-RS" altLang="en-US" sz="1600" b="1" dirty="0">
                <a:solidFill>
                  <a:schemeClr val="tx1"/>
                </a:solidFill>
                <a:latin typeface="Verdana" panose="020B0604030504040204" pitchFamily="34" charset="0"/>
                <a:ea typeface="Verdana" panose="020B0604030504040204" pitchFamily="34" charset="0"/>
              </a:rPr>
              <a:t>TECHNOLOGICAL </a:t>
            </a:r>
            <a:r>
              <a:rPr lang="en-US" altLang="en-US" sz="1600" b="1" dirty="0">
                <a:solidFill>
                  <a:schemeClr val="tx1"/>
                </a:solidFill>
                <a:latin typeface="Verdana" panose="020B0604030504040204" pitchFamily="34" charset="0"/>
                <a:ea typeface="Verdana" panose="020B0604030504040204" pitchFamily="34" charset="0"/>
              </a:rPr>
              <a:t> </a:t>
            </a:r>
            <a:endParaRPr lang="sr-Cyrl-CS" altLang="en-US" sz="1600" b="1" dirty="0">
              <a:solidFill>
                <a:schemeClr val="tx1"/>
              </a:solidFill>
              <a:latin typeface="Verdana" panose="020B0604030504040204" pitchFamily="34" charset="0"/>
              <a:ea typeface="Verdana" panose="020B0604030504040204" pitchFamily="34" charset="0"/>
            </a:endParaRPr>
          </a:p>
          <a:p>
            <a:pPr marL="533400" indent="-533400">
              <a:buFontTx/>
              <a:buChar char="•"/>
            </a:pPr>
            <a:r>
              <a:rPr lang="sr-Latn-RS" altLang="en-US" sz="1600" b="1" dirty="0">
                <a:solidFill>
                  <a:schemeClr val="tx1"/>
                </a:solidFill>
                <a:latin typeface="Verdana" panose="020B0604030504040204" pitchFamily="34" charset="0"/>
                <a:ea typeface="Verdana" panose="020B0604030504040204" pitchFamily="34" charset="0"/>
              </a:rPr>
              <a:t>LEGAL</a:t>
            </a:r>
            <a:r>
              <a:rPr lang="sr-Cyrl-CS" altLang="en-US" sz="1600" b="1" dirty="0">
                <a:solidFill>
                  <a:schemeClr val="tx1"/>
                </a:solidFill>
                <a:latin typeface="Verdana" panose="020B0604030504040204" pitchFamily="34" charset="0"/>
                <a:ea typeface="Verdana" panose="020B0604030504040204" pitchFamily="34" charset="0"/>
              </a:rPr>
              <a:t> </a:t>
            </a:r>
          </a:p>
          <a:p>
            <a:pPr marL="533400" indent="-533400">
              <a:buFontTx/>
              <a:buChar char="•"/>
            </a:pPr>
            <a:r>
              <a:rPr lang="sr-Latn-RS" altLang="en-US" sz="1600" b="1" dirty="0">
                <a:solidFill>
                  <a:schemeClr val="tx1"/>
                </a:solidFill>
                <a:latin typeface="Verdana" panose="020B0604030504040204" pitchFamily="34" charset="0"/>
                <a:ea typeface="Verdana" panose="020B0604030504040204" pitchFamily="34" charset="0"/>
              </a:rPr>
              <a:t>POLITICAL </a:t>
            </a:r>
            <a:r>
              <a:rPr lang="sr-Cyrl-RS" altLang="en-US" sz="1600" b="1" dirty="0">
                <a:solidFill>
                  <a:schemeClr val="tx1"/>
                </a:solidFill>
                <a:latin typeface="Verdana" panose="020B0604030504040204" pitchFamily="34" charset="0"/>
                <a:ea typeface="Verdana" panose="020B0604030504040204" pitchFamily="34" charset="0"/>
              </a:rPr>
              <a:t>(</a:t>
            </a:r>
            <a:r>
              <a:rPr lang="sr-Latn-RS" altLang="en-US" sz="1600" b="1" dirty="0">
                <a:solidFill>
                  <a:schemeClr val="tx1"/>
                </a:solidFill>
                <a:latin typeface="Verdana" panose="020B0604030504040204" pitchFamily="34" charset="0"/>
                <a:ea typeface="Verdana" panose="020B0604030504040204" pitchFamily="34" charset="0"/>
              </a:rPr>
              <a:t>SECURITY POLICIES AND STRATEGIES</a:t>
            </a:r>
            <a:r>
              <a:rPr lang="sr-Cyrl-CS" altLang="en-US" sz="1600" b="1" dirty="0">
                <a:solidFill>
                  <a:schemeClr val="tx1"/>
                </a:solidFill>
                <a:latin typeface="Verdana" panose="020B0604030504040204" pitchFamily="34" charset="0"/>
                <a:ea typeface="Verdana" panose="020B0604030504040204" pitchFamily="34" charset="0"/>
              </a:rPr>
              <a:t>)</a:t>
            </a:r>
            <a:endParaRPr lang="sr-Latn-RS" sz="16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40016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914401" y="1739423"/>
            <a:ext cx="8085220" cy="2874677"/>
          </a:xfrm>
        </p:spPr>
        <p:txBody>
          <a:bodyPr/>
          <a:lstStyle/>
          <a:p>
            <a:pPr marL="361950" indent="-228600">
              <a:buFont typeface="+mj-lt"/>
              <a:buAutoNum type="arabicParenR"/>
            </a:pPr>
            <a:r>
              <a:rPr lang="sr-Latn-CS" altLang="en-US" sz="1400" dirty="0">
                <a:latin typeface="Verdana" panose="020B0604030504040204" pitchFamily="34" charset="0"/>
                <a:ea typeface="Verdana" panose="020B0604030504040204" pitchFamily="34" charset="0"/>
                <a:cs typeface="Times New Roman" panose="02020603050405020304" pitchFamily="18" charset="0"/>
              </a:rPr>
              <a:t>CONSTITUTIONAL </a:t>
            </a:r>
            <a:r>
              <a:rPr lang="sr-Latn-CS" altLang="en-US" sz="1400" dirty="0" smtClean="0">
                <a:latin typeface="Verdana" panose="020B0604030504040204" pitchFamily="34" charset="0"/>
                <a:ea typeface="Verdana" panose="020B0604030504040204" pitchFamily="34" charset="0"/>
                <a:cs typeface="Times New Roman" panose="02020603050405020304" pitchFamily="18" charset="0"/>
              </a:rPr>
              <a:t>FRAMEWORK</a:t>
            </a:r>
          </a:p>
          <a:p>
            <a:pPr marL="361950" indent="-228600">
              <a:buFont typeface="+mj-lt"/>
              <a:buAutoNum type="arabicParenR"/>
            </a:pPr>
            <a:endParaRPr lang="sr-Latn-CS" altLang="en-US" sz="1400" dirty="0" smtClean="0">
              <a:latin typeface="Verdana" panose="020B0604030504040204" pitchFamily="34" charset="0"/>
              <a:ea typeface="Verdana" panose="020B0604030504040204" pitchFamily="34" charset="0"/>
              <a:cs typeface="Times New Roman" panose="02020603050405020304" pitchFamily="18" charset="0"/>
            </a:endParaRPr>
          </a:p>
          <a:p>
            <a:pPr marL="361950" indent="-228600">
              <a:buFont typeface="+mj-lt"/>
              <a:buAutoNum type="arabicParenR"/>
            </a:pPr>
            <a:r>
              <a:rPr lang="sr-Latn-RS" sz="1400" dirty="0">
                <a:latin typeface="Verdana" panose="020B0604030504040204" pitchFamily="34" charset="0"/>
                <a:ea typeface="Verdana" panose="020B0604030504040204" pitchFamily="34" charset="0"/>
              </a:rPr>
              <a:t>SECURITY STRATEGIES AND </a:t>
            </a:r>
            <a:r>
              <a:rPr lang="sr-Latn-RS" sz="1400" dirty="0" smtClean="0">
                <a:latin typeface="Verdana" panose="020B0604030504040204" pitchFamily="34" charset="0"/>
                <a:ea typeface="Verdana" panose="020B0604030504040204" pitchFamily="34" charset="0"/>
              </a:rPr>
              <a:t>DOCTRINES</a:t>
            </a:r>
          </a:p>
          <a:p>
            <a:pPr marL="361950" indent="-228600">
              <a:buFont typeface="+mj-lt"/>
              <a:buAutoNum type="arabicParenR"/>
            </a:pPr>
            <a:endParaRPr lang="sr-Latn-RS" sz="1400" dirty="0" smtClean="0">
              <a:latin typeface="Verdana" panose="020B0604030504040204" pitchFamily="34" charset="0"/>
              <a:ea typeface="Verdana" panose="020B0604030504040204" pitchFamily="34" charset="0"/>
            </a:endParaRPr>
          </a:p>
          <a:p>
            <a:pPr marL="361950" indent="-228600">
              <a:buFont typeface="+mj-lt"/>
              <a:buAutoNum type="arabicParenR"/>
            </a:pPr>
            <a:r>
              <a:rPr lang="sr-Latn-RS" sz="1400" dirty="0">
                <a:latin typeface="Verdana" panose="020B0604030504040204" pitchFamily="34" charset="0"/>
                <a:ea typeface="Verdana" panose="020B0604030504040204" pitchFamily="34" charset="0"/>
              </a:rPr>
              <a:t>SYSTEMIC </a:t>
            </a:r>
            <a:r>
              <a:rPr lang="sr-Latn-RS" sz="1400" dirty="0" smtClean="0">
                <a:latin typeface="Verdana" panose="020B0604030504040204" pitchFamily="34" charset="0"/>
                <a:ea typeface="Verdana" panose="020B0604030504040204" pitchFamily="34" charset="0"/>
              </a:rPr>
              <a:t>LAWS</a:t>
            </a:r>
          </a:p>
          <a:p>
            <a:pPr marL="361950" indent="-228600">
              <a:buFont typeface="+mj-lt"/>
              <a:buAutoNum type="arabicParenR"/>
            </a:pPr>
            <a:endParaRPr lang="sr-Latn-RS" sz="1400" dirty="0" smtClean="0">
              <a:latin typeface="Verdana" panose="020B0604030504040204" pitchFamily="34" charset="0"/>
              <a:ea typeface="Verdana" panose="020B0604030504040204" pitchFamily="34" charset="0"/>
            </a:endParaRPr>
          </a:p>
          <a:p>
            <a:pPr marL="361950" indent="-228600">
              <a:buFont typeface="+mj-lt"/>
              <a:buAutoNum type="arabicParenR"/>
            </a:pPr>
            <a:r>
              <a:rPr lang="en-US" sz="1400" dirty="0">
                <a:latin typeface="Verdana" panose="020B0604030504040204" pitchFamily="34" charset="0"/>
                <a:ea typeface="Verdana" panose="020B0604030504040204" pitchFamily="34" charset="0"/>
              </a:rPr>
              <a:t>SECONDARY LEGISLATION – REGULATIONS, RULE BOOKS, INSTRUCTIONS, </a:t>
            </a:r>
            <a:r>
              <a:rPr lang="en-US" sz="1400" dirty="0" smtClean="0">
                <a:latin typeface="Verdana" panose="020B0604030504040204" pitchFamily="34" charset="0"/>
                <a:ea typeface="Verdana" panose="020B0604030504040204" pitchFamily="34" charset="0"/>
              </a:rPr>
              <a:t>DECISIONS...</a:t>
            </a:r>
            <a:endParaRPr lang="sr-Latn-RS" sz="1400" dirty="0" smtClean="0">
              <a:latin typeface="Verdana" panose="020B0604030504040204" pitchFamily="34" charset="0"/>
              <a:ea typeface="Verdana" panose="020B0604030504040204" pitchFamily="34" charset="0"/>
            </a:endParaRPr>
          </a:p>
          <a:p>
            <a:pPr marL="361950" indent="-228600">
              <a:buFont typeface="+mj-lt"/>
              <a:buAutoNum type="arabicParenR"/>
            </a:pPr>
            <a:endParaRPr lang="en-US" sz="1400" dirty="0">
              <a:latin typeface="Verdana" panose="020B0604030504040204" pitchFamily="34" charset="0"/>
              <a:ea typeface="Verdana" panose="020B0604030504040204" pitchFamily="34" charset="0"/>
            </a:endParaRPr>
          </a:p>
          <a:p>
            <a:pPr marL="361950" indent="-228600">
              <a:buFont typeface="+mj-lt"/>
              <a:buAutoNum type="arabicParenR"/>
            </a:pPr>
            <a:r>
              <a:rPr lang="sr-Latn-RS" sz="1400" dirty="0">
                <a:latin typeface="Verdana" panose="020B0604030504040204" pitchFamily="34" charset="0"/>
                <a:ea typeface="Verdana" panose="020B0604030504040204" pitchFamily="34" charset="0"/>
              </a:rPr>
              <a:t>INTERNAL – statutes, decisions, instructions guidelines</a:t>
            </a:r>
            <a:r>
              <a:rPr lang="sr-Latn-RS" sz="1400" dirty="0" smtClean="0">
                <a:latin typeface="Verdana" panose="020B0604030504040204" pitchFamily="34" charset="0"/>
                <a:ea typeface="Verdana" panose="020B0604030504040204" pitchFamily="34" charset="0"/>
              </a:rPr>
              <a:t>...</a:t>
            </a:r>
          </a:p>
          <a:p>
            <a:pPr marL="361950" indent="-228600">
              <a:buFont typeface="+mj-lt"/>
              <a:buAutoNum type="arabicParenR"/>
            </a:pPr>
            <a:endParaRPr lang="sr-Latn-RS" sz="1400" dirty="0">
              <a:latin typeface="Verdana" panose="020B0604030504040204" pitchFamily="34" charset="0"/>
              <a:ea typeface="Verdana" panose="020B0604030504040204" pitchFamily="34" charset="0"/>
            </a:endParaRPr>
          </a:p>
          <a:p>
            <a:pPr marL="361950" indent="-228600">
              <a:buFont typeface="+mj-lt"/>
              <a:buAutoNum type="arabicParenR"/>
            </a:pPr>
            <a:r>
              <a:rPr lang="sr-Latn-RS" sz="1400" dirty="0">
                <a:latin typeface="Verdana" panose="020B0604030504040204" pitchFamily="34" charset="0"/>
                <a:ea typeface="Verdana" panose="020B0604030504040204" pitchFamily="34" charset="0"/>
              </a:rPr>
              <a:t>OPERATIONAL PROCEDURES – instructions, recommendations, orders, </a:t>
            </a:r>
            <a:r>
              <a:rPr lang="sr-Latn-RS" sz="1400" dirty="0" smtClean="0">
                <a:latin typeface="Verdana" panose="020B0604030504040204" pitchFamily="34" charset="0"/>
                <a:ea typeface="Verdana" panose="020B0604030504040204" pitchFamily="34" charset="0"/>
              </a:rPr>
              <a:t>guidelines</a:t>
            </a:r>
            <a:r>
              <a:rPr lang="sr-Latn-RS" sz="1400" dirty="0" smtClean="0">
                <a:latin typeface="Verdana" panose="020B0604030504040204" pitchFamily="34" charset="0"/>
                <a:ea typeface="Verdana" panose="020B0604030504040204" pitchFamily="34" charset="0"/>
              </a:rPr>
              <a:t>...</a:t>
            </a:r>
            <a:endParaRPr lang="sr-Latn-RS" sz="1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85571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37" y="316210"/>
            <a:ext cx="8321657" cy="639300"/>
          </a:xfrm>
        </p:spPr>
        <p:txBody>
          <a:bodyPr/>
          <a:lstStyle/>
          <a:p>
            <a:r>
              <a:rPr lang="en-US" sz="1800" b="1" dirty="0">
                <a:latin typeface="Verdana" panose="020B0604030504040204" pitchFamily="34" charset="0"/>
                <a:ea typeface="Verdana" panose="020B0604030504040204" pitchFamily="34" charset="0"/>
              </a:rPr>
              <a:t>SERBIA’S OBLIGATIONS IN THE PROCESS OF JOINING THE EU</a:t>
            </a:r>
            <a:endParaRPr lang="sr-Latn-RS" sz="1800" b="1"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dirty="0">
                <a:latin typeface="Verdana" panose="020B0604030504040204" pitchFamily="34" charset="0"/>
                <a:ea typeface="Verdana" panose="020B0604030504040204" pitchFamily="34" charset="0"/>
              </a:rPr>
              <a:t>CLUSTER  - 1</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NEGOTIATION CHAPTER 24 – JUSTICE, FREEDOM, </a:t>
            </a:r>
            <a:r>
              <a:rPr lang="en-US" dirty="0" smtClean="0">
                <a:latin typeface="Verdana" panose="020B0604030504040204" pitchFamily="34" charset="0"/>
                <a:ea typeface="Verdana" panose="020B0604030504040204" pitchFamily="34" charset="0"/>
              </a:rPr>
              <a:t>AND </a:t>
            </a:r>
            <a:r>
              <a:rPr lang="en-US" dirty="0">
                <a:latin typeface="Verdana" panose="020B0604030504040204" pitchFamily="34" charset="0"/>
                <a:ea typeface="Verdana" panose="020B0604030504040204" pitchFamily="34" charset="0"/>
              </a:rPr>
              <a:t>SECURITY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SUBCHAPTER – Fight against </a:t>
            </a:r>
            <a:r>
              <a:rPr lang="en-US" dirty="0" smtClean="0">
                <a:latin typeface="Verdana" panose="020B0604030504040204" pitchFamily="34" charset="0"/>
                <a:ea typeface="Verdana" panose="020B0604030504040204" pitchFamily="34" charset="0"/>
              </a:rPr>
              <a:t>terrorism (</a:t>
            </a:r>
            <a:r>
              <a:rPr lang="en-US" dirty="0">
                <a:latin typeface="Verdana" panose="020B0604030504040204" pitchFamily="34" charset="0"/>
                <a:ea typeface="Verdana" panose="020B0604030504040204" pitchFamily="34" charset="0"/>
              </a:rPr>
              <a:t>Action Plan, Activity 7.4. and 7.5.) </a:t>
            </a:r>
          </a:p>
        </p:txBody>
      </p:sp>
    </p:spTree>
    <p:extLst>
      <p:ext uri="{BB962C8B-B14F-4D97-AF65-F5344CB8AC3E}">
        <p14:creationId xmlns:p14="http://schemas.microsoft.com/office/powerpoint/2010/main" val="3896210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latin typeface="Verdana" panose="020B0604030504040204" pitchFamily="34" charset="0"/>
                <a:ea typeface="Verdana" panose="020B0604030504040204" pitchFamily="34" charset="0"/>
              </a:rPr>
              <a:t>IDENTIFYING THE NEED</a:t>
            </a:r>
            <a:endParaRPr lang="sr-Latn-RS" sz="2400" b="1"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sr-Latn-RS" sz="1600" dirty="0">
                <a:latin typeface="Verdana" panose="020B0604030504040204" pitchFamily="34" charset="0"/>
                <a:ea typeface="Verdana" panose="020B0604030504040204" pitchFamily="34" charset="0"/>
              </a:rPr>
              <a:t>PROJECT</a:t>
            </a:r>
            <a:r>
              <a:rPr lang="ru-RU" sz="1600" dirty="0">
                <a:latin typeface="Verdana" panose="020B0604030504040204" pitchFamily="34" charset="0"/>
                <a:ea typeface="Verdana" panose="020B0604030504040204" pitchFamily="34" charset="0"/>
              </a:rPr>
              <a:t> – </a:t>
            </a:r>
            <a:r>
              <a:rPr lang="sr-Latn-RS" sz="1600" dirty="0">
                <a:latin typeface="Verdana" panose="020B0604030504040204" pitchFamily="34" charset="0"/>
                <a:ea typeface="Verdana" panose="020B0604030504040204" pitchFamily="34" charset="0"/>
              </a:rPr>
              <a:t>“Managing critical infrastructure for sustainable development in the postal, communication and railway sector of the Republic of Serbia“, 2012</a:t>
            </a:r>
            <a:endParaRPr lang="ru-RU" sz="1600" dirty="0">
              <a:latin typeface="Verdana" panose="020B0604030504040204" pitchFamily="34" charset="0"/>
              <a:ea typeface="Verdana" panose="020B0604030504040204" pitchFamily="34" charset="0"/>
            </a:endParaRPr>
          </a:p>
          <a:p>
            <a:endParaRPr lang="en-US" sz="16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49947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latin typeface="Verdana" panose="020B0604030504040204" pitchFamily="34" charset="0"/>
                <a:ea typeface="Verdana" panose="020B0604030504040204" pitchFamily="34" charset="0"/>
              </a:rPr>
              <a:t>EUROPEAN UNION </a:t>
            </a:r>
            <a:endParaRPr lang="sr-Latn-RS" sz="2400" b="1"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sz="1200" dirty="0"/>
              <a:t>Green Paper on a European Program for Critical Infrastructure Protection ― Green Paper on EPCIP</a:t>
            </a:r>
            <a:r>
              <a:rPr lang="en-US" sz="1200" dirty="0" smtClean="0"/>
              <a:t>).</a:t>
            </a:r>
            <a:endParaRPr lang="sr-Latn-RS" sz="1200" dirty="0" smtClean="0"/>
          </a:p>
          <a:p>
            <a:endParaRPr lang="en-US" sz="1200" dirty="0"/>
          </a:p>
          <a:p>
            <a:r>
              <a:rPr lang="en-US" sz="1200" dirty="0"/>
              <a:t>Directive concerning measures for a high common level of security of network and information systems across the Union (NIS Directive), </a:t>
            </a:r>
            <a:r>
              <a:rPr lang="en-US" sz="1200" dirty="0" smtClean="0"/>
              <a:t>2016</a:t>
            </a:r>
            <a:endParaRPr lang="sr-Latn-RS" sz="1200" dirty="0" smtClean="0"/>
          </a:p>
          <a:p>
            <a:endParaRPr lang="en-US" sz="1200" dirty="0"/>
          </a:p>
          <a:p>
            <a:r>
              <a:rPr lang="en-US" sz="1200" dirty="0"/>
              <a:t>Council of Europe Convention on Cybercrime, </a:t>
            </a:r>
            <a:r>
              <a:rPr lang="en-US" sz="1200" dirty="0" smtClean="0"/>
              <a:t>2001</a:t>
            </a:r>
            <a:endParaRPr lang="sr-Latn-RS" sz="1200" dirty="0" smtClean="0"/>
          </a:p>
          <a:p>
            <a:endParaRPr lang="en-US" sz="1200" dirty="0"/>
          </a:p>
          <a:p>
            <a:r>
              <a:rPr lang="en-US" sz="1200" dirty="0"/>
              <a:t>EU Cybersecurity </a:t>
            </a:r>
            <a:r>
              <a:rPr lang="en-US" sz="1200" dirty="0" smtClean="0"/>
              <a:t>Strategy</a:t>
            </a:r>
            <a:endParaRPr lang="sr-Latn-RS" sz="1200" dirty="0" smtClean="0"/>
          </a:p>
          <a:p>
            <a:endParaRPr lang="en-US" sz="1200" dirty="0"/>
          </a:p>
          <a:p>
            <a:r>
              <a:rPr lang="en-US" sz="1200" dirty="0"/>
              <a:t>Digital Single Market Strategy for Europe </a:t>
            </a:r>
            <a:endParaRPr lang="sr-Latn-RS" sz="1200" dirty="0" smtClean="0"/>
          </a:p>
          <a:p>
            <a:endParaRPr lang="en-US" sz="1200" dirty="0"/>
          </a:p>
          <a:p>
            <a:r>
              <a:rPr lang="en-US" sz="1200" dirty="0"/>
              <a:t>European Agenda on Security </a:t>
            </a:r>
          </a:p>
          <a:p>
            <a:endParaRPr lang="en-US" sz="1200" b="1" dirty="0"/>
          </a:p>
        </p:txBody>
      </p:sp>
    </p:spTree>
    <p:extLst>
      <p:ext uri="{BB962C8B-B14F-4D97-AF65-F5344CB8AC3E}">
        <p14:creationId xmlns:p14="http://schemas.microsoft.com/office/powerpoint/2010/main" val="4263385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anose="020B0604030504040204" pitchFamily="34" charset="0"/>
                <a:ea typeface="Verdana" panose="020B0604030504040204" pitchFamily="34" charset="0"/>
              </a:rPr>
              <a:t>EUROPEAN UNION </a:t>
            </a:r>
            <a:endParaRPr lang="sr-Latn-RS" dirty="0">
              <a:latin typeface="Verdana" panose="020B0604030504040204" pitchFamily="34" charset="0"/>
              <a:ea typeface="Verdana" panose="020B0604030504040204" pitchFamily="34" charset="0"/>
            </a:endParaRPr>
          </a:p>
        </p:txBody>
      </p:sp>
      <p:sp>
        <p:nvSpPr>
          <p:cNvPr id="4" name="Text Placeholder 3"/>
          <p:cNvSpPr>
            <a:spLocks noGrp="1"/>
          </p:cNvSpPr>
          <p:nvPr>
            <p:ph type="body" idx="2"/>
          </p:nvPr>
        </p:nvSpPr>
        <p:spPr/>
        <p:txBody>
          <a:bodyPr/>
          <a:lstStyle/>
          <a:p>
            <a:r>
              <a:rPr lang="en-US" sz="1200" dirty="0"/>
              <a:t>Council Directive on the identification and designation of European critical infrastructures and the assessment of </a:t>
            </a:r>
            <a:r>
              <a:rPr lang="en-US" sz="1200" dirty="0" smtClean="0"/>
              <a:t>the</a:t>
            </a:r>
            <a:r>
              <a:rPr lang="sr-Latn-RS" sz="1200" dirty="0" smtClean="0"/>
              <a:t> </a:t>
            </a:r>
            <a:r>
              <a:rPr lang="en-US" sz="1200" dirty="0" smtClean="0"/>
              <a:t>need </a:t>
            </a:r>
            <a:r>
              <a:rPr lang="en-US" sz="1200" dirty="0"/>
              <a:t>to improve their protection (Council Directive 2008/114/EC 8</a:t>
            </a:r>
            <a:r>
              <a:rPr lang="en-US" sz="1200" dirty="0" smtClean="0"/>
              <a:t>)</a:t>
            </a:r>
            <a:endParaRPr lang="sr-Latn-RS" sz="1200" dirty="0" smtClean="0"/>
          </a:p>
          <a:p>
            <a:endParaRPr lang="en-US" sz="1200" dirty="0"/>
          </a:p>
          <a:p>
            <a:r>
              <a:rPr lang="en-US" sz="1200" dirty="0"/>
              <a:t>European </a:t>
            </a:r>
            <a:r>
              <a:rPr lang="en-US" sz="1200" dirty="0" err="1"/>
              <a:t>Programme</a:t>
            </a:r>
            <a:r>
              <a:rPr lang="en-US" sz="1200" dirty="0"/>
              <a:t> on Critical Infrastructure Protection; EPCIP</a:t>
            </a:r>
            <a:r>
              <a:rPr lang="en-US" sz="1200" dirty="0" smtClean="0"/>
              <a:t>”</a:t>
            </a:r>
            <a:endParaRPr lang="sr-Latn-RS" sz="1200" dirty="0" smtClean="0"/>
          </a:p>
          <a:p>
            <a:endParaRPr lang="en-US" sz="1200" dirty="0"/>
          </a:p>
          <a:p>
            <a:r>
              <a:rPr lang="en-US" sz="1200" dirty="0"/>
              <a:t>The </a:t>
            </a:r>
            <a:r>
              <a:rPr lang="en-US" sz="1200" dirty="0" err="1"/>
              <a:t>Programme</a:t>
            </a:r>
            <a:r>
              <a:rPr lang="en-US" sz="1200" dirty="0"/>
              <a:t> is made of three main parts</a:t>
            </a:r>
            <a:r>
              <a:rPr lang="en-US" sz="1200" dirty="0" smtClean="0"/>
              <a:t>:</a:t>
            </a:r>
            <a:endParaRPr lang="sr-Latn-RS" sz="1200" dirty="0" smtClean="0"/>
          </a:p>
          <a:p>
            <a:pPr lvl="1">
              <a:buFont typeface="Courier New" panose="02070309020205020404" pitchFamily="49" charset="0"/>
              <a:buChar char="o"/>
            </a:pPr>
            <a:r>
              <a:rPr lang="en-US" sz="1200" dirty="0">
                <a:latin typeface="Verdana" panose="020B0604030504040204" pitchFamily="34" charset="0"/>
                <a:ea typeface="Verdana" panose="020B0604030504040204" pitchFamily="34" charset="0"/>
              </a:rPr>
              <a:t>Directive for identification and designation</a:t>
            </a:r>
          </a:p>
          <a:p>
            <a:pPr lvl="1">
              <a:buFont typeface="Courier New" panose="02070309020205020404" pitchFamily="49" charset="0"/>
              <a:buChar char="o"/>
            </a:pPr>
            <a:r>
              <a:rPr lang="en-US" sz="1200" dirty="0">
                <a:latin typeface="Verdana" panose="020B0604030504040204" pitchFamily="34" charset="0"/>
                <a:ea typeface="Verdana" panose="020B0604030504040204" pitchFamily="34" charset="0"/>
              </a:rPr>
              <a:t>Financial </a:t>
            </a:r>
            <a:r>
              <a:rPr lang="en-US" sz="1200" dirty="0" err="1">
                <a:latin typeface="Verdana" panose="020B0604030504040204" pitchFamily="34" charset="0"/>
                <a:ea typeface="Verdana" panose="020B0604030504040204" pitchFamily="34" charset="0"/>
              </a:rPr>
              <a:t>programme</a:t>
            </a:r>
            <a:r>
              <a:rPr lang="en-US" sz="1200" dirty="0">
                <a:latin typeface="Verdana" panose="020B0604030504040204" pitchFamily="34" charset="0"/>
                <a:ea typeface="Verdana" panose="020B0604030504040204" pitchFamily="34" charset="0"/>
              </a:rPr>
              <a:t>, and </a:t>
            </a:r>
          </a:p>
          <a:p>
            <a:pPr lvl="1">
              <a:buFont typeface="Courier New" panose="02070309020205020404" pitchFamily="49" charset="0"/>
              <a:buChar char="o"/>
            </a:pPr>
            <a:r>
              <a:rPr lang="en-US" sz="1200" dirty="0">
                <a:latin typeface="Verdana" panose="020B0604030504040204" pitchFamily="34" charset="0"/>
                <a:ea typeface="Verdana" panose="020B0604030504040204" pitchFamily="34" charset="0"/>
              </a:rPr>
              <a:t>Critical Infrastructure Warning Information Network (CIWIN).</a:t>
            </a:r>
          </a:p>
        </p:txBody>
      </p:sp>
    </p:spTree>
    <p:extLst>
      <p:ext uri="{BB962C8B-B14F-4D97-AF65-F5344CB8AC3E}">
        <p14:creationId xmlns:p14="http://schemas.microsoft.com/office/powerpoint/2010/main" val="3646458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Art Center by Slidesgo">
  <a:themeElements>
    <a:clrScheme name="Simple Light">
      <a:dk1>
        <a:srgbClr val="000000"/>
      </a:dk1>
      <a:lt1>
        <a:srgbClr val="FFFFFF"/>
      </a:lt1>
      <a:dk2>
        <a:srgbClr val="595959"/>
      </a:dk2>
      <a:lt2>
        <a:srgbClr val="EEEEEE"/>
      </a:lt2>
      <a:accent1>
        <a:srgbClr val="434343"/>
      </a:accent1>
      <a:accent2>
        <a:srgbClr val="F3F3F3"/>
      </a:accent2>
      <a:accent3>
        <a:srgbClr val="96EDC7"/>
      </a:accent3>
      <a:accent4>
        <a:srgbClr val="434343"/>
      </a:accent4>
      <a:accent5>
        <a:srgbClr val="F3F3F3"/>
      </a:accent5>
      <a:accent6>
        <a:srgbClr val="F3F3F3"/>
      </a:accent6>
      <a:hlink>
        <a:srgbClr val="96EDC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1482</Words>
  <Application>Microsoft Office PowerPoint</Application>
  <PresentationFormat>On-screen Show (16:9)</PresentationFormat>
  <Paragraphs>245</Paragraphs>
  <Slides>31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Courier New</vt:lpstr>
      <vt:lpstr>Times New Roman</vt:lpstr>
      <vt:lpstr>Bebas Neue</vt:lpstr>
      <vt:lpstr>Wingdings</vt:lpstr>
      <vt:lpstr>Verdana</vt:lpstr>
      <vt:lpstr>Montserrat</vt:lpstr>
      <vt:lpstr>Roboto Condensed Light</vt:lpstr>
      <vt:lpstr>Livvic</vt:lpstr>
      <vt:lpstr>Art Center by Slidesgo</vt:lpstr>
      <vt:lpstr>CRITICAL INFRACTRUCTURE OF  THE REPUBLIC OF SERBIA AND CLASSIFIED INFORMATION PROTECTION </vt:lpstr>
      <vt:lpstr>NOTE 1:</vt:lpstr>
      <vt:lpstr>NOTE 2:</vt:lpstr>
      <vt:lpstr>ASPECTS OF CONSIDERING THE PROBLEM</vt:lpstr>
      <vt:lpstr>PowerPoint Presentation</vt:lpstr>
      <vt:lpstr>SERBIA’S OBLIGATIONS IN THE PROCESS OF JOINING THE EU</vt:lpstr>
      <vt:lpstr>IDENTIFYING THE NEED</vt:lpstr>
      <vt:lpstr>EUROPEAN UNION </vt:lpstr>
      <vt:lpstr>EUROPEAN UNION </vt:lpstr>
      <vt:lpstr>EUROPEAN UNION </vt:lpstr>
      <vt:lpstr>EUROPEAN UNION </vt:lpstr>
      <vt:lpstr>REPUBLIC OF SERBIA</vt:lpstr>
      <vt:lpstr>REPUBLIC OF SERBIA</vt:lpstr>
      <vt:lpstr>SERBIA’S LEGAL ASPECTS </vt:lpstr>
      <vt:lpstr>SERBIA’S LEGAL ASPECTS </vt:lpstr>
      <vt:lpstr>LAW ON CRITICAL INFRASTRUCTURE OF THE REPUBLIC OF SERBIA </vt:lpstr>
      <vt:lpstr>LAW ON CRITICAL INFRASTRUCTURE OF THE REPUBLIC OF SERBIA </vt:lpstr>
      <vt:lpstr>LAW ON CRITICAL INFRASTRUCTURE OF THE REPUBLIC OF SERBIA </vt:lpstr>
      <vt:lpstr>LAW ON CRITICAL INFRASTRUCTURE OF THE REPUBLIC OF SERBIA </vt:lpstr>
      <vt:lpstr>LAW ON CRITICAL INFRASTRUCTURE OF THE REPUBLIC OF SERBIA </vt:lpstr>
      <vt:lpstr>PLAN FOR THE DEFENCE</vt:lpstr>
      <vt:lpstr>NATIONAL PROTECTION AND RESCUE PLAN</vt:lpstr>
      <vt:lpstr>SYSTEM OF CLASSIFIED INFORMATION PROTECTION IN THE REPUBLIC OF SERBIA </vt:lpstr>
      <vt:lpstr>LAW ON CLASSIFIED INFORMATION</vt:lpstr>
      <vt:lpstr>LAW ON CLASSIFIED INFORMATION</vt:lpstr>
      <vt:lpstr>LAW ON CLASSIFIED INFORMATION</vt:lpstr>
      <vt:lpstr>LAW ON CLASSIFIED INFORMATION</vt:lpstr>
      <vt:lpstr>LAW ON CLASSIFIED INFORMATION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INFRACTRUCTURE OF  THE REPUBLIC OF SERBIA AND CLASSIFIED INFORMATION PROTECTION</dc:title>
  <dc:creator>Administrator</dc:creator>
  <cp:lastModifiedBy>Windows User</cp:lastModifiedBy>
  <cp:revision>19</cp:revision>
  <dcterms:modified xsi:type="dcterms:W3CDTF">2023-08-25T11:19:13Z</dcterms:modified>
</cp:coreProperties>
</file>