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79" r:id="rId4"/>
    <p:sldId id="258" r:id="rId5"/>
    <p:sldId id="281" r:id="rId6"/>
    <p:sldId id="280" r:id="rId7"/>
    <p:sldId id="259" r:id="rId8"/>
    <p:sldId id="260" r:id="rId9"/>
    <p:sldId id="261" r:id="rId10"/>
    <p:sldId id="262" r:id="rId11"/>
    <p:sldId id="263" r:id="rId12"/>
    <p:sldId id="264" r:id="rId13"/>
    <p:sldId id="265" r:id="rId14"/>
    <p:sldId id="268" r:id="rId15"/>
    <p:sldId id="269" r:id="rId16"/>
    <p:sldId id="270" r:id="rId17"/>
    <p:sldId id="271" r:id="rId18"/>
    <p:sldId id="273" r:id="rId19"/>
    <p:sldId id="276" r:id="rId20"/>
  </p:sldIdLst>
  <p:sldSz cx="12192000" cy="6858000"/>
  <p:notesSz cx="6797675" cy="9928225"/>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99" d="100"/>
          <a:sy n="99" d="100"/>
        </p:scale>
        <p:origin x="234" y="78"/>
      </p:cViewPr>
      <p:guideLst/>
    </p:cSldViewPr>
  </p:slideViewPr>
  <p:outlineViewPr>
    <p:cViewPr>
      <p:scale>
        <a:sx n="33" d="100"/>
        <a:sy n="33" d="100"/>
      </p:scale>
      <p:origin x="0" y="-2042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B63DEFD7-06FF-40B5-895B-F5F5F3DC5DB0}" type="datetimeFigureOut">
              <a:rPr lang="mk-MK" smtClean="0"/>
              <a:t>22.08.2023</a:t>
            </a:fld>
            <a:endParaRPr lang="mk-MK"/>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mk-MK"/>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F7B9A361-B446-49F8-B2DE-DC280E6A4E75}" type="slidenum">
              <a:rPr lang="mk-MK" smtClean="0"/>
              <a:t>‹#›</a:t>
            </a:fld>
            <a:endParaRPr lang="mk-MK"/>
          </a:p>
        </p:txBody>
      </p:sp>
    </p:spTree>
    <p:extLst>
      <p:ext uri="{BB962C8B-B14F-4D97-AF65-F5344CB8AC3E}">
        <p14:creationId xmlns:p14="http://schemas.microsoft.com/office/powerpoint/2010/main" val="278192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1D5D1B64-F4B7-4ECC-A7FD-C39258E1CCDA}" type="datetimeFigureOut">
              <a:rPr lang="mk-MK" smtClean="0"/>
              <a:t>22.08.2023</a:t>
            </a:fld>
            <a:endParaRPr lang="mk-MK"/>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330E7783-3C8A-4119-A6A1-928742DD9844}" type="slidenum">
              <a:rPr lang="mk-MK" smtClean="0"/>
              <a:t>‹#›</a:t>
            </a:fld>
            <a:endParaRPr lang="mk-MK"/>
          </a:p>
        </p:txBody>
      </p:sp>
    </p:spTree>
    <p:extLst>
      <p:ext uri="{BB962C8B-B14F-4D97-AF65-F5344CB8AC3E}">
        <p14:creationId xmlns:p14="http://schemas.microsoft.com/office/powerpoint/2010/main" val="2373064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1</a:t>
            </a:fld>
            <a:endParaRPr lang="mk-MK"/>
          </a:p>
        </p:txBody>
      </p:sp>
    </p:spTree>
    <p:extLst>
      <p:ext uri="{BB962C8B-B14F-4D97-AF65-F5344CB8AC3E}">
        <p14:creationId xmlns:p14="http://schemas.microsoft.com/office/powerpoint/2010/main" val="325734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shall be designated as classified by an authorized person.</a:t>
            </a:r>
          </a:p>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10</a:t>
            </a:fld>
            <a:endParaRPr lang="mk-MK"/>
          </a:p>
        </p:txBody>
      </p:sp>
    </p:spTree>
    <p:extLst>
      <p:ext uri="{BB962C8B-B14F-4D97-AF65-F5344CB8AC3E}">
        <p14:creationId xmlns:p14="http://schemas.microsoft.com/office/powerpoint/2010/main" val="2428188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11</a:t>
            </a:fld>
            <a:endParaRPr lang="mk-MK"/>
          </a:p>
        </p:txBody>
      </p:sp>
    </p:spTree>
    <p:extLst>
      <p:ext uri="{BB962C8B-B14F-4D97-AF65-F5344CB8AC3E}">
        <p14:creationId xmlns:p14="http://schemas.microsoft.com/office/powerpoint/2010/main" val="3691979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body is the focal point for NATO and EU security of classified information in each country. </a:t>
            </a:r>
          </a:p>
          <a:p>
            <a:endParaRPr lang="en-US" dirty="0"/>
          </a:p>
          <a:p>
            <a:r>
              <a:rPr lang="en-US" dirty="0"/>
              <a:t>It can be an already existing body or it can be established ad hoc.</a:t>
            </a:r>
          </a:p>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12</a:t>
            </a:fld>
            <a:endParaRPr lang="mk-MK"/>
          </a:p>
        </p:txBody>
      </p:sp>
    </p:spTree>
    <p:extLst>
      <p:ext uri="{BB962C8B-B14F-4D97-AF65-F5344CB8AC3E}">
        <p14:creationId xmlns:p14="http://schemas.microsoft.com/office/powerpoint/2010/main" val="4190414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13</a:t>
            </a:fld>
            <a:endParaRPr lang="mk-MK"/>
          </a:p>
        </p:txBody>
      </p:sp>
    </p:spTree>
    <p:extLst>
      <p:ext uri="{BB962C8B-B14F-4D97-AF65-F5344CB8AC3E}">
        <p14:creationId xmlns:p14="http://schemas.microsoft.com/office/powerpoint/2010/main" val="1684959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14</a:t>
            </a:fld>
            <a:endParaRPr lang="mk-MK"/>
          </a:p>
        </p:txBody>
      </p:sp>
    </p:spTree>
    <p:extLst>
      <p:ext uri="{BB962C8B-B14F-4D97-AF65-F5344CB8AC3E}">
        <p14:creationId xmlns:p14="http://schemas.microsoft.com/office/powerpoint/2010/main" val="2442408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15</a:t>
            </a:fld>
            <a:endParaRPr lang="mk-MK"/>
          </a:p>
        </p:txBody>
      </p:sp>
    </p:spTree>
    <p:extLst>
      <p:ext uri="{BB962C8B-B14F-4D97-AF65-F5344CB8AC3E}">
        <p14:creationId xmlns:p14="http://schemas.microsoft.com/office/powerpoint/2010/main" val="2364241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16</a:t>
            </a:fld>
            <a:endParaRPr lang="mk-MK"/>
          </a:p>
        </p:txBody>
      </p:sp>
    </p:spTree>
    <p:extLst>
      <p:ext uri="{BB962C8B-B14F-4D97-AF65-F5344CB8AC3E}">
        <p14:creationId xmlns:p14="http://schemas.microsoft.com/office/powerpoint/2010/main" val="1866252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17</a:t>
            </a:fld>
            <a:endParaRPr lang="mk-MK"/>
          </a:p>
        </p:txBody>
      </p:sp>
    </p:spTree>
    <p:extLst>
      <p:ext uri="{BB962C8B-B14F-4D97-AF65-F5344CB8AC3E}">
        <p14:creationId xmlns:p14="http://schemas.microsoft.com/office/powerpoint/2010/main" val="1171902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18</a:t>
            </a:fld>
            <a:endParaRPr lang="mk-MK"/>
          </a:p>
        </p:txBody>
      </p:sp>
    </p:spTree>
    <p:extLst>
      <p:ext uri="{BB962C8B-B14F-4D97-AF65-F5344CB8AC3E}">
        <p14:creationId xmlns:p14="http://schemas.microsoft.com/office/powerpoint/2010/main" val="184813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19</a:t>
            </a:fld>
            <a:endParaRPr lang="mk-MK"/>
          </a:p>
        </p:txBody>
      </p:sp>
    </p:spTree>
    <p:extLst>
      <p:ext uri="{BB962C8B-B14F-4D97-AF65-F5344CB8AC3E}">
        <p14:creationId xmlns:p14="http://schemas.microsoft.com/office/powerpoint/2010/main" val="597027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US" dirty="0"/>
              <a:t>Functioning of the society in the modern world is based on interrelated national and international information infrastructures. </a:t>
            </a:r>
          </a:p>
          <a:p>
            <a:r>
              <a:rPr lang="en-US" dirty="0"/>
              <a:t>There is a global trend for integration of communication and information technologies, thus enhancing their efficiency on one hand and their vulnerability on the other. </a:t>
            </a:r>
          </a:p>
          <a:p>
            <a:r>
              <a:rPr lang="en-US" dirty="0"/>
              <a:t>The possibility for failure of system segments entails the danger of interrupting the performances of the system as a whole.</a:t>
            </a:r>
          </a:p>
          <a:p>
            <a:r>
              <a:rPr lang="en-US" dirty="0"/>
              <a:t>Constant increasing of the importance of the information makes the communication and information systems irreplaceable and, at the same time, suitable targets for attack by individuals, groups and states, whose aim is interruption of the normal rhythm of life and society.</a:t>
            </a:r>
          </a:p>
          <a:p>
            <a:r>
              <a:rPr lang="en-US" dirty="0"/>
              <a:t>It is the reason why it is necessary to define a common and comprehensive policy and normative framework for the protection of information and communications.</a:t>
            </a:r>
          </a:p>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2</a:t>
            </a:fld>
            <a:endParaRPr lang="mk-MK"/>
          </a:p>
        </p:txBody>
      </p:sp>
    </p:spTree>
    <p:extLst>
      <p:ext uri="{BB962C8B-B14F-4D97-AF65-F5344CB8AC3E}">
        <p14:creationId xmlns:p14="http://schemas.microsoft.com/office/powerpoint/2010/main" val="319513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infrastructures are an essential part of the overall infrastructures supporting modern society.</a:t>
            </a:r>
          </a:p>
          <a:p>
            <a:r>
              <a:rPr lang="en-US" dirty="0"/>
              <a:t>These infrastructures and the services they support face increasing security threats. Ever more critical information technologies (IT) resources are supplied and operated in partnership between the public and private sectors and across national borders. </a:t>
            </a:r>
          </a:p>
          <a:p>
            <a:r>
              <a:rPr lang="en-US" dirty="0"/>
              <a:t>In this way, IT and the marketplace for it, have become truly global, and thus have security risks. </a:t>
            </a:r>
          </a:p>
          <a:p>
            <a:r>
              <a:rPr lang="en-US" dirty="0"/>
              <a:t>Unauthorized disclosure, corruption, theft, disruption, or denials of IT resources have the potential to impact the public and private sectors and society as a whole. </a:t>
            </a:r>
          </a:p>
          <a:p>
            <a:r>
              <a:rPr lang="en-US" dirty="0"/>
              <a:t>One of the objectives of every modern society is to promote the development of a culture of security across society. </a:t>
            </a:r>
          </a:p>
          <a:p>
            <a:r>
              <a:rPr lang="en-US" dirty="0"/>
              <a:t>Among all information systems, some are critical because their disruption or destruction would have a serious impact on the health, safety, security, the economic well-being of citizens, or the effective functioning of government or the economy. </a:t>
            </a:r>
          </a:p>
          <a:p>
            <a:r>
              <a:rPr lang="en-US" dirty="0"/>
              <a:t>These information systems constitute the critical information infrastructure (CII).</a:t>
            </a:r>
          </a:p>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3</a:t>
            </a:fld>
            <a:endParaRPr lang="mk-MK"/>
          </a:p>
        </p:txBody>
      </p:sp>
    </p:spTree>
    <p:extLst>
      <p:ext uri="{BB962C8B-B14F-4D97-AF65-F5344CB8AC3E}">
        <p14:creationId xmlns:p14="http://schemas.microsoft.com/office/powerpoint/2010/main" val="1334113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Critical infrastructure (CI) and critical information infrastructure protection have been a focus of attention in many countries in recent years. </a:t>
            </a:r>
          </a:p>
          <a:p>
            <a:r>
              <a:rPr lang="en-US" dirty="0"/>
              <a:t>Many developed countries generally define their critical infrastructure in terms of the criticality of particular sectors or services to the safety and security of their society, government and economy. </a:t>
            </a:r>
          </a:p>
          <a:p>
            <a:r>
              <a:rPr lang="en-US" dirty="0"/>
              <a:t>While countries widely use the term “critical infrastructure”, the term “critical information infrastructure” is less common in national policies, strategies and structures. </a:t>
            </a:r>
          </a:p>
          <a:p>
            <a:r>
              <a:rPr lang="en-US" dirty="0"/>
              <a:t>However, “critical information infrastructure” has emerged as a somewhat neutral and general term in the international community although no formal attempt has been made to reach a common definition or understanding. </a:t>
            </a:r>
          </a:p>
          <a:p>
            <a:r>
              <a:rPr lang="en-US" dirty="0"/>
              <a:t>The diversity of input across the different countries does not allow us for a single common formal definition. </a:t>
            </a:r>
          </a:p>
          <a:p>
            <a:r>
              <a:rPr lang="en-US" dirty="0"/>
              <a:t>Most of the countries have formulated policy and developed good practices to safeguard the information systems and networks that can be considered as critical information infrastructure.</a:t>
            </a:r>
          </a:p>
          <a:p>
            <a:r>
              <a:rPr lang="en-US" dirty="0"/>
              <a:t>However, there are different approaches to the problem.</a:t>
            </a:r>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4</a:t>
            </a:fld>
            <a:endParaRPr lang="mk-MK"/>
          </a:p>
        </p:txBody>
      </p:sp>
    </p:spTree>
    <p:extLst>
      <p:ext uri="{BB962C8B-B14F-4D97-AF65-F5344CB8AC3E}">
        <p14:creationId xmlns:p14="http://schemas.microsoft.com/office/powerpoint/2010/main" val="2786943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4810793"/>
          </a:xfrm>
        </p:spPr>
        <p:txBody>
          <a:bodyPr/>
          <a:lstStyle/>
          <a:p>
            <a:r>
              <a:rPr lang="en-US" dirty="0"/>
              <a:t>Many factors such as policy, strategy, and the existing structure of authorities and agencies shape the way governments identify their critical information infrastructure and respond to the need to protect it. </a:t>
            </a:r>
          </a:p>
          <a:p>
            <a:r>
              <a:rPr lang="en-US" dirty="0"/>
              <a:t>These factors reflect the priorities, style and culture of the country and government. They set the stage on which the protection of the critical infrastructure policy develops and operates. </a:t>
            </a:r>
          </a:p>
          <a:p>
            <a:r>
              <a:rPr lang="en-US" dirty="0"/>
              <a:t>Likewise, these same factors provide the context for interpreting the existing measures for the protection of the critical information infrastructures and for understanding how different governments respond to the various challenges they face therein.</a:t>
            </a:r>
          </a:p>
          <a:p>
            <a:r>
              <a:rPr lang="en-US" dirty="0"/>
              <a:t>Some countries describe their high-level critical information infrastructure policy and objectives in similar ways. </a:t>
            </a:r>
          </a:p>
          <a:p>
            <a:r>
              <a:rPr lang="en-US" dirty="0"/>
              <a:t>In one way or another, all refer to events that could lead to loss of life, serious or grave impact on the health, safety, security, or economy of their citizens. </a:t>
            </a:r>
          </a:p>
          <a:p>
            <a:r>
              <a:rPr lang="en-US" dirty="0"/>
              <a:t>Differences exist in the language and specific </a:t>
            </a:r>
            <a:r>
              <a:rPr lang="en-US" dirty="0" err="1"/>
              <a:t>organisational</a:t>
            </a:r>
            <a:r>
              <a:rPr lang="en-US" dirty="0"/>
              <a:t> frameworks adopted by each country rather than in the substance. </a:t>
            </a:r>
          </a:p>
          <a:p>
            <a:r>
              <a:rPr lang="en-US" dirty="0"/>
              <a:t>Many countries have developed their critical information infrastructure strategy and policy objectives after identifying their critical infrastructure. </a:t>
            </a:r>
          </a:p>
          <a:p>
            <a:r>
              <a:rPr lang="en-US" dirty="0"/>
              <a:t>Though their individual views of the risk may be different, the development of their strategies and policy objectives follow similar processes. </a:t>
            </a:r>
          </a:p>
          <a:p>
            <a:r>
              <a:rPr lang="en-US" dirty="0"/>
              <a:t>The distribution of government responsibility has a significant influence on critical information infrastructure protection strategy and policy. </a:t>
            </a:r>
          </a:p>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5</a:t>
            </a:fld>
            <a:endParaRPr lang="mk-MK"/>
          </a:p>
        </p:txBody>
      </p:sp>
    </p:spTree>
    <p:extLst>
      <p:ext uri="{BB962C8B-B14F-4D97-AF65-F5344CB8AC3E}">
        <p14:creationId xmlns:p14="http://schemas.microsoft.com/office/powerpoint/2010/main" val="217703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co-operation and collaborative action are imperative to building the relationships needed to increase situational awareness and improve coordinated response to cyber incidents in the global cyber environment. </a:t>
            </a:r>
          </a:p>
          <a:p>
            <a:r>
              <a:rPr lang="en-US" dirty="0"/>
              <a:t>All countries face difficulties in information sharing, particularly of sensitive information, at the international level. </a:t>
            </a:r>
          </a:p>
          <a:p>
            <a:r>
              <a:rPr lang="en-US" dirty="0"/>
              <a:t>In part this might be because of the link between critical information infrastructure, critical infrastructure and national security which could lead to the tendency to protect the majority of all infrastructure information because of the need to protect a minority of sensitive infrastructure information. </a:t>
            </a:r>
          </a:p>
          <a:p>
            <a:r>
              <a:rPr lang="en-US" dirty="0"/>
              <a:t>In this respect, international co-operation between governments on the protection of critical information infrastructure may benefit from adopting a more “open and only selectively closed” security model, as opposed to the traditional “closed and only selectively open” model. </a:t>
            </a:r>
          </a:p>
          <a:p>
            <a:r>
              <a:rPr lang="en-US" dirty="0"/>
              <a:t>This could make infrastructure information sharing easier without compromising sensitive (classified) information.</a:t>
            </a:r>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6</a:t>
            </a:fld>
            <a:endParaRPr lang="mk-MK"/>
          </a:p>
        </p:txBody>
      </p:sp>
    </p:spTree>
    <p:extLst>
      <p:ext uri="{BB962C8B-B14F-4D97-AF65-F5344CB8AC3E}">
        <p14:creationId xmlns:p14="http://schemas.microsoft.com/office/powerpoint/2010/main" val="719316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Classified information is sensitive information to which access is restricted by law or regulation to particular classes of people that are engaged in the field of national security.</a:t>
            </a:r>
          </a:p>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7</a:t>
            </a:fld>
            <a:endParaRPr lang="mk-MK"/>
          </a:p>
        </p:txBody>
      </p:sp>
    </p:spTree>
    <p:extLst>
      <p:ext uri="{BB962C8B-B14F-4D97-AF65-F5344CB8AC3E}">
        <p14:creationId xmlns:p14="http://schemas.microsoft.com/office/powerpoint/2010/main" val="2998556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330E7783-3C8A-4119-A6A1-928742DD9844}" type="slidenum">
              <a:rPr lang="mk-MK" smtClean="0"/>
              <a:t>8</a:t>
            </a:fld>
            <a:endParaRPr lang="mk-MK"/>
          </a:p>
        </p:txBody>
      </p:sp>
    </p:spTree>
    <p:extLst>
      <p:ext uri="{BB962C8B-B14F-4D97-AF65-F5344CB8AC3E}">
        <p14:creationId xmlns:p14="http://schemas.microsoft.com/office/powerpoint/2010/main" val="86584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 of assigning the level of sensitivity to information is called information classification.</a:t>
            </a:r>
          </a:p>
          <a:p>
            <a:endParaRPr lang="mk-MK" dirty="0"/>
          </a:p>
        </p:txBody>
      </p:sp>
      <p:sp>
        <p:nvSpPr>
          <p:cNvPr id="4" name="Slide Number Placeholder 3"/>
          <p:cNvSpPr>
            <a:spLocks noGrp="1"/>
          </p:cNvSpPr>
          <p:nvPr>
            <p:ph type="sldNum" sz="quarter" idx="5"/>
          </p:nvPr>
        </p:nvSpPr>
        <p:spPr/>
        <p:txBody>
          <a:bodyPr/>
          <a:lstStyle/>
          <a:p>
            <a:fld id="{330E7783-3C8A-4119-A6A1-928742DD9844}" type="slidenum">
              <a:rPr lang="mk-MK" smtClean="0"/>
              <a:t>9</a:t>
            </a:fld>
            <a:endParaRPr lang="mk-MK"/>
          </a:p>
        </p:txBody>
      </p:sp>
    </p:spTree>
    <p:extLst>
      <p:ext uri="{BB962C8B-B14F-4D97-AF65-F5344CB8AC3E}">
        <p14:creationId xmlns:p14="http://schemas.microsoft.com/office/powerpoint/2010/main" val="591711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mk-M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mk-MK"/>
          </a:p>
        </p:txBody>
      </p:sp>
      <p:sp>
        <p:nvSpPr>
          <p:cNvPr id="4" name="Date Placeholder 3"/>
          <p:cNvSpPr>
            <a:spLocks noGrp="1"/>
          </p:cNvSpPr>
          <p:nvPr>
            <p:ph type="dt" sz="half" idx="10"/>
          </p:nvPr>
        </p:nvSpPr>
        <p:spPr/>
        <p:txBody>
          <a:bodyPr/>
          <a:lstStyle/>
          <a:p>
            <a:fld id="{1BEEA74B-8ECD-405B-B599-434185616A94}" type="datetimeFigureOut">
              <a:rPr lang="mk-MK" smtClean="0"/>
              <a:t>22.08.2023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401639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10"/>
          </p:nvPr>
        </p:nvSpPr>
        <p:spPr/>
        <p:txBody>
          <a:bodyPr/>
          <a:lstStyle/>
          <a:p>
            <a:fld id="{1BEEA74B-8ECD-405B-B599-434185616A94}" type="datetimeFigureOut">
              <a:rPr lang="mk-MK" smtClean="0"/>
              <a:t>22.08.2023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3746325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mk-M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10"/>
          </p:nvPr>
        </p:nvSpPr>
        <p:spPr/>
        <p:txBody>
          <a:bodyPr/>
          <a:lstStyle/>
          <a:p>
            <a:fld id="{1BEEA74B-8ECD-405B-B599-434185616A94}" type="datetimeFigureOut">
              <a:rPr lang="mk-MK" smtClean="0"/>
              <a:t>22.08.2023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390505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10"/>
          </p:nvPr>
        </p:nvSpPr>
        <p:spPr/>
        <p:txBody>
          <a:bodyPr/>
          <a:lstStyle/>
          <a:p>
            <a:fld id="{1BEEA74B-8ECD-405B-B599-434185616A94}" type="datetimeFigureOut">
              <a:rPr lang="mk-MK" smtClean="0"/>
              <a:t>22.08.2023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201544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mk-M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EA74B-8ECD-405B-B599-434185616A94}" type="datetimeFigureOut">
              <a:rPr lang="mk-MK" smtClean="0"/>
              <a:t>22.08.2023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158169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Date Placeholder 4"/>
          <p:cNvSpPr>
            <a:spLocks noGrp="1"/>
          </p:cNvSpPr>
          <p:nvPr>
            <p:ph type="dt" sz="half" idx="10"/>
          </p:nvPr>
        </p:nvSpPr>
        <p:spPr/>
        <p:txBody>
          <a:bodyPr/>
          <a:lstStyle/>
          <a:p>
            <a:fld id="{1BEEA74B-8ECD-405B-B599-434185616A94}" type="datetimeFigureOut">
              <a:rPr lang="mk-MK" smtClean="0"/>
              <a:t>22.08.2023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391641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mk-M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Date Placeholder 6"/>
          <p:cNvSpPr>
            <a:spLocks noGrp="1"/>
          </p:cNvSpPr>
          <p:nvPr>
            <p:ph type="dt" sz="half" idx="10"/>
          </p:nvPr>
        </p:nvSpPr>
        <p:spPr/>
        <p:txBody>
          <a:bodyPr/>
          <a:lstStyle/>
          <a:p>
            <a:fld id="{1BEEA74B-8ECD-405B-B599-434185616A94}" type="datetimeFigureOut">
              <a:rPr lang="mk-MK" smtClean="0"/>
              <a:t>22.08.2023</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423613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Date Placeholder 2"/>
          <p:cNvSpPr>
            <a:spLocks noGrp="1"/>
          </p:cNvSpPr>
          <p:nvPr>
            <p:ph type="dt" sz="half" idx="10"/>
          </p:nvPr>
        </p:nvSpPr>
        <p:spPr/>
        <p:txBody>
          <a:bodyPr/>
          <a:lstStyle/>
          <a:p>
            <a:fld id="{1BEEA74B-8ECD-405B-B599-434185616A94}" type="datetimeFigureOut">
              <a:rPr lang="mk-MK" smtClean="0"/>
              <a:t>22.08.2023</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399089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EA74B-8ECD-405B-B599-434185616A94}" type="datetimeFigureOut">
              <a:rPr lang="mk-MK" smtClean="0"/>
              <a:t>22.08.2023</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131007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k-M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EEA74B-8ECD-405B-B599-434185616A94}" type="datetimeFigureOut">
              <a:rPr lang="mk-MK" smtClean="0"/>
              <a:t>22.08.2023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124709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k-M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EEA74B-8ECD-405B-B599-434185616A94}" type="datetimeFigureOut">
              <a:rPr lang="mk-MK" smtClean="0"/>
              <a:t>22.08.2023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CA8B2229-0DF4-42CC-A6B6-EA0A58BD731D}" type="slidenum">
              <a:rPr lang="mk-MK" smtClean="0"/>
              <a:t>‹#›</a:t>
            </a:fld>
            <a:endParaRPr lang="mk-MK"/>
          </a:p>
        </p:txBody>
      </p:sp>
    </p:spTree>
    <p:extLst>
      <p:ext uri="{BB962C8B-B14F-4D97-AF65-F5344CB8AC3E}">
        <p14:creationId xmlns:p14="http://schemas.microsoft.com/office/powerpoint/2010/main" val="2941686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EA74B-8ECD-405B-B599-434185616A94}" type="datetimeFigureOut">
              <a:rPr lang="mk-MK" smtClean="0"/>
              <a:t>22.08.2023</a:t>
            </a:fld>
            <a:endParaRPr lang="mk-M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B2229-0DF4-42CC-A6B6-EA0A58BD731D}" type="slidenum">
              <a:rPr lang="mk-MK" smtClean="0"/>
              <a:t>‹#›</a:t>
            </a:fld>
            <a:endParaRPr lang="mk-MK"/>
          </a:p>
        </p:txBody>
      </p:sp>
    </p:spTree>
    <p:extLst>
      <p:ext uri="{BB962C8B-B14F-4D97-AF65-F5344CB8AC3E}">
        <p14:creationId xmlns:p14="http://schemas.microsoft.com/office/powerpoint/2010/main" val="3862132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336" y="1214438"/>
            <a:ext cx="10830757" cy="2387600"/>
          </a:xfrm>
        </p:spPr>
        <p:txBody>
          <a:bodyPr>
            <a:normAutofit fontScale="90000"/>
          </a:bodyPr>
          <a:lstStyle/>
          <a:p>
            <a:r>
              <a:rPr lang="en-US" sz="4400" b="1" dirty="0">
                <a:solidFill>
                  <a:prstClr val="black"/>
                </a:solidFill>
                <a:latin typeface="Calibri Light" panose="020F0302020204030204"/>
              </a:rPr>
              <a:t>PROTECION OF CLASSIFIED INFORMATION </a:t>
            </a:r>
            <a:br>
              <a:rPr lang="en-US" sz="4400" b="1" dirty="0">
                <a:solidFill>
                  <a:prstClr val="black"/>
                </a:solidFill>
                <a:latin typeface="Calibri Light" panose="020F0302020204030204"/>
              </a:rPr>
            </a:br>
            <a:r>
              <a:rPr lang="en-US" sz="4400" b="1" dirty="0">
                <a:solidFill>
                  <a:prstClr val="black"/>
                </a:solidFill>
                <a:latin typeface="Calibri Light" panose="020F0302020204030204"/>
              </a:rPr>
              <a:t>AS PART OF </a:t>
            </a:r>
            <a:br>
              <a:rPr lang="en-US" sz="4400" b="1" dirty="0">
                <a:solidFill>
                  <a:prstClr val="black"/>
                </a:solidFill>
                <a:latin typeface="Calibri Light" panose="020F0302020204030204"/>
              </a:rPr>
            </a:br>
            <a:r>
              <a:rPr lang="en-US" sz="4400" b="1" dirty="0">
                <a:solidFill>
                  <a:prstClr val="black"/>
                </a:solidFill>
                <a:latin typeface="Calibri Light" panose="020F0302020204030204"/>
              </a:rPr>
              <a:t>NATIONAL </a:t>
            </a:r>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CRITICAL INFRASTRUCTURE PROTECTION</a:t>
            </a:r>
            <a:endParaRPr lang="mk-MK" sz="4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lnSpcReduction="10000"/>
          </a:bodyPr>
          <a:lstStyle/>
          <a:p>
            <a:endParaRPr lang="en-US" dirty="0"/>
          </a:p>
          <a:p>
            <a:endParaRPr lang="en-US" dirty="0"/>
          </a:p>
          <a:p>
            <a:r>
              <a:rPr lang="en-US" dirty="0"/>
              <a:t>Dr. Stojan SLAVESKI</a:t>
            </a:r>
            <a:endParaRPr lang="mk-MK" dirty="0"/>
          </a:p>
          <a:p>
            <a:r>
              <a:rPr lang="en-US" dirty="0"/>
              <a:t>Directorate for Security of Classified Information</a:t>
            </a:r>
            <a:endParaRPr lang="mk-MK" dirty="0"/>
          </a:p>
        </p:txBody>
      </p:sp>
    </p:spTree>
    <p:extLst>
      <p:ext uri="{BB962C8B-B14F-4D97-AF65-F5344CB8AC3E}">
        <p14:creationId xmlns:p14="http://schemas.microsoft.com/office/powerpoint/2010/main" val="157334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PROTECTION OF CLASSIFIED INFORMATION – </a:t>
            </a:r>
            <a:br>
              <a:rPr lang="en-US" b="1" dirty="0"/>
            </a:br>
            <a:r>
              <a:rPr lang="en-US" b="1" dirty="0"/>
              <a:t>AUTHORIZED PERSON</a:t>
            </a:r>
            <a:endParaRPr lang="mk-MK" b="1" dirty="0"/>
          </a:p>
        </p:txBody>
      </p:sp>
      <p:sp>
        <p:nvSpPr>
          <p:cNvPr id="3" name="Content Placeholder 2"/>
          <p:cNvSpPr>
            <a:spLocks noGrp="1"/>
          </p:cNvSpPr>
          <p:nvPr>
            <p:ph idx="1"/>
          </p:nvPr>
        </p:nvSpPr>
        <p:spPr/>
        <p:txBody>
          <a:bodyPr>
            <a:normAutofit/>
          </a:bodyPr>
          <a:lstStyle/>
          <a:p>
            <a:endParaRPr lang="en-US" dirty="0"/>
          </a:p>
          <a:p>
            <a:r>
              <a:rPr lang="en-US" b="1" dirty="0"/>
              <a:t>CONFIDENTIALITY </a:t>
            </a:r>
            <a:r>
              <a:rPr lang="en-US" dirty="0"/>
              <a:t>has been defined by different international organizations:</a:t>
            </a:r>
          </a:p>
          <a:p>
            <a:pPr lvl="1"/>
            <a:r>
              <a:rPr lang="en-US" dirty="0"/>
              <a:t>For the International Organization for Standardization (</a:t>
            </a:r>
            <a:r>
              <a:rPr lang="en-US" b="1" dirty="0"/>
              <a:t>ISO</a:t>
            </a:r>
            <a:r>
              <a:rPr lang="en-US" dirty="0"/>
              <a:t>) confidentiality is </a:t>
            </a:r>
            <a:r>
              <a:rPr lang="en-US" b="1" i="1" dirty="0"/>
              <a:t>“ensuring that information is accessible only to those authorized to have access</a:t>
            </a:r>
            <a:r>
              <a:rPr lang="en-US" dirty="0"/>
              <a:t>“. </a:t>
            </a:r>
          </a:p>
          <a:p>
            <a:pPr lvl="1"/>
            <a:r>
              <a:rPr lang="en-US" dirty="0"/>
              <a:t>While for </a:t>
            </a:r>
            <a:r>
              <a:rPr lang="en-US" b="1" dirty="0"/>
              <a:t>NATO</a:t>
            </a:r>
            <a:r>
              <a:rPr lang="en-US" dirty="0"/>
              <a:t> confidentiality is </a:t>
            </a:r>
            <a:r>
              <a:rPr lang="en-US" b="1" i="1" dirty="0"/>
              <a:t>“the property that information is not made available or disclosed to </a:t>
            </a:r>
            <a:r>
              <a:rPr lang="en-US" b="1" i="1" dirty="0" err="1"/>
              <a:t>unauthorised</a:t>
            </a:r>
            <a:r>
              <a:rPr lang="en-US" b="1" i="1" dirty="0"/>
              <a:t> individuals or entities”</a:t>
            </a:r>
            <a:r>
              <a:rPr lang="en-US" dirty="0"/>
              <a:t>. </a:t>
            </a:r>
          </a:p>
          <a:p>
            <a:pPr lvl="1"/>
            <a:r>
              <a:rPr lang="en-US" dirty="0"/>
              <a:t>The EU, </a:t>
            </a:r>
            <a:r>
              <a:rPr lang="en-US" b="1" i="1" dirty="0"/>
              <a:t>“information should be classified only when necessary, and that the level of classification shall be determined by the level of sensitivity of its contents”</a:t>
            </a:r>
            <a:r>
              <a:rPr lang="en-US" dirty="0"/>
              <a:t>.</a:t>
            </a:r>
            <a:endParaRPr lang="mk-MK" dirty="0"/>
          </a:p>
          <a:p>
            <a:endParaRPr lang="mk-MK" dirty="0"/>
          </a:p>
        </p:txBody>
      </p:sp>
    </p:spTree>
    <p:extLst>
      <p:ext uri="{BB962C8B-B14F-4D97-AF65-F5344CB8AC3E}">
        <p14:creationId xmlns:p14="http://schemas.microsoft.com/office/powerpoint/2010/main" val="4141626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NORMS IN PROTECTION OF CLASSIFIED INFORMATION</a:t>
            </a:r>
            <a:endParaRPr lang="mk-MK" b="1" dirty="0"/>
          </a:p>
        </p:txBody>
      </p:sp>
      <p:sp>
        <p:nvSpPr>
          <p:cNvPr id="3" name="Content Placeholder 2"/>
          <p:cNvSpPr>
            <a:spLocks noGrp="1"/>
          </p:cNvSpPr>
          <p:nvPr>
            <p:ph idx="1"/>
          </p:nvPr>
        </p:nvSpPr>
        <p:spPr/>
        <p:txBody>
          <a:bodyPr>
            <a:normAutofit fontScale="92500" lnSpcReduction="10000"/>
          </a:bodyPr>
          <a:lstStyle/>
          <a:p>
            <a:endParaRPr lang="en-US" sz="3600" b="1" dirty="0"/>
          </a:p>
          <a:p>
            <a:r>
              <a:rPr lang="en-US" sz="3600" b="1" dirty="0"/>
              <a:t>NATO standards; </a:t>
            </a:r>
          </a:p>
          <a:p>
            <a:endParaRPr lang="en-US" sz="3600" b="1" dirty="0"/>
          </a:p>
          <a:p>
            <a:r>
              <a:rPr lang="en-US" sz="3600" b="1" dirty="0"/>
              <a:t>EU norms; </a:t>
            </a:r>
          </a:p>
          <a:p>
            <a:endParaRPr lang="en-US" sz="3600" b="1" dirty="0"/>
          </a:p>
          <a:p>
            <a:r>
              <a:rPr lang="en-US" sz="3600" b="1" dirty="0"/>
              <a:t>ISO norms and </a:t>
            </a:r>
          </a:p>
          <a:p>
            <a:endParaRPr lang="en-US" sz="3600" b="1" dirty="0"/>
          </a:p>
          <a:p>
            <a:r>
              <a:rPr lang="en-US" sz="3600" b="1" dirty="0"/>
              <a:t>National standards</a:t>
            </a:r>
          </a:p>
          <a:p>
            <a:endParaRPr lang="mk-MK" dirty="0"/>
          </a:p>
        </p:txBody>
      </p:sp>
    </p:spTree>
    <p:extLst>
      <p:ext uri="{BB962C8B-B14F-4D97-AF65-F5344CB8AC3E}">
        <p14:creationId xmlns:p14="http://schemas.microsoft.com/office/powerpoint/2010/main" val="216822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NATIONAL SECURITY AUTHORITY (NSA)</a:t>
            </a:r>
            <a:endParaRPr lang="mk-MK" b="1" dirty="0"/>
          </a:p>
        </p:txBody>
      </p:sp>
      <p:sp>
        <p:nvSpPr>
          <p:cNvPr id="3" name="Content Placeholder 2"/>
          <p:cNvSpPr>
            <a:spLocks noGrp="1"/>
          </p:cNvSpPr>
          <p:nvPr>
            <p:ph idx="1"/>
          </p:nvPr>
        </p:nvSpPr>
        <p:spPr/>
        <p:txBody>
          <a:bodyPr>
            <a:normAutofit lnSpcReduction="10000"/>
          </a:bodyPr>
          <a:lstStyle/>
          <a:p>
            <a:r>
              <a:rPr lang="en-US" b="1" dirty="0"/>
              <a:t>National</a:t>
            </a:r>
            <a:r>
              <a:rPr lang="en-GB" b="1" dirty="0"/>
              <a:t> Security Authority </a:t>
            </a:r>
            <a:r>
              <a:rPr lang="en-GB" dirty="0"/>
              <a:t>usually has the following tasks: </a:t>
            </a:r>
          </a:p>
          <a:p>
            <a:pPr lvl="1"/>
            <a:r>
              <a:rPr lang="en-GB" b="1" i="1" dirty="0"/>
              <a:t>maintenance of security of NATO and EU classified information in national agencies and elements;</a:t>
            </a:r>
          </a:p>
          <a:p>
            <a:pPr lvl="1"/>
            <a:r>
              <a:rPr lang="en-GB" b="1" i="1" dirty="0"/>
              <a:t>ensuring that periodic and appropriate security inspections are carried out; </a:t>
            </a:r>
          </a:p>
          <a:p>
            <a:pPr lvl="1"/>
            <a:r>
              <a:rPr lang="en-GB" b="1" i="1" dirty="0"/>
              <a:t>ensuring that nationals are appropriately security cleared; </a:t>
            </a:r>
          </a:p>
          <a:p>
            <a:pPr lvl="1"/>
            <a:r>
              <a:rPr lang="en-GB" b="1" i="1" dirty="0"/>
              <a:t>ensuring that appropriate national emergency security plans are in place; </a:t>
            </a:r>
          </a:p>
          <a:p>
            <a:pPr lvl="1"/>
            <a:r>
              <a:rPr lang="en-GB" b="1" i="1" dirty="0"/>
              <a:t>authorising the establishment (or disestablishment) of national COSMIC Central Registries;</a:t>
            </a:r>
          </a:p>
          <a:p>
            <a:pPr lvl="1"/>
            <a:r>
              <a:rPr lang="en-GB" b="1" i="1" dirty="0"/>
              <a:t>responsible for coordinating all matters concerning NATO and EU security policy in their nations; </a:t>
            </a:r>
          </a:p>
          <a:p>
            <a:pPr lvl="1"/>
            <a:r>
              <a:rPr lang="en-GB" b="1" i="1" dirty="0"/>
              <a:t>monitoring security policy implementation to ensure a common degree of protection.</a:t>
            </a:r>
            <a:endParaRPr lang="mk-MK" b="1" i="1" dirty="0"/>
          </a:p>
          <a:p>
            <a:pPr marL="457200" lvl="1" indent="0">
              <a:buNone/>
            </a:pPr>
            <a:endParaRPr lang="mk-MK" b="1" dirty="0"/>
          </a:p>
        </p:txBody>
      </p:sp>
    </p:spTree>
    <p:extLst>
      <p:ext uri="{BB962C8B-B14F-4D97-AF65-F5344CB8AC3E}">
        <p14:creationId xmlns:p14="http://schemas.microsoft.com/office/powerpoint/2010/main" val="12053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LEGISLATION FOR CLASSIFIED INFORMATION</a:t>
            </a:r>
            <a:endParaRPr lang="mk-MK" b="1" dirty="0"/>
          </a:p>
        </p:txBody>
      </p:sp>
      <p:sp>
        <p:nvSpPr>
          <p:cNvPr id="3" name="Content Placeholder 2"/>
          <p:cNvSpPr>
            <a:spLocks noGrp="1"/>
          </p:cNvSpPr>
          <p:nvPr>
            <p:ph idx="1"/>
          </p:nvPr>
        </p:nvSpPr>
        <p:spPr/>
        <p:txBody>
          <a:bodyPr>
            <a:normAutofit/>
          </a:bodyPr>
          <a:lstStyle/>
          <a:p>
            <a:r>
              <a:rPr lang="en-US" b="1" i="1" dirty="0"/>
              <a:t>guidelines for which kinds of information may be classified and how, </a:t>
            </a:r>
          </a:p>
          <a:p>
            <a:r>
              <a:rPr lang="en-US" b="1" i="1" dirty="0"/>
              <a:t>categories of information which have to be classified and conditions for its release posing an articulable threat to national security,</a:t>
            </a:r>
          </a:p>
          <a:p>
            <a:r>
              <a:rPr lang="en-US" b="1" i="1" dirty="0"/>
              <a:t>how classified information has to be protected, handled, accessed, stored, disseminated, exchanged, transmitted and archived,</a:t>
            </a:r>
          </a:p>
          <a:p>
            <a:r>
              <a:rPr lang="en-US" b="1" i="1" dirty="0"/>
              <a:t>declassification should be regulated by the law,</a:t>
            </a:r>
          </a:p>
          <a:p>
            <a:r>
              <a:rPr lang="en-US" b="1" i="1" dirty="0"/>
              <a:t>who and which agency has responsibility over the process.</a:t>
            </a:r>
            <a:endParaRPr lang="mk-MK" b="1" i="1" dirty="0"/>
          </a:p>
          <a:p>
            <a:endParaRPr lang="mk-MK" dirty="0"/>
          </a:p>
        </p:txBody>
      </p:sp>
    </p:spTree>
    <p:extLst>
      <p:ext uri="{BB962C8B-B14F-4D97-AF65-F5344CB8AC3E}">
        <p14:creationId xmlns:p14="http://schemas.microsoft.com/office/powerpoint/2010/main" val="1620284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DURATION OF CLASSIFICATION</a:t>
            </a:r>
            <a:endParaRPr lang="mk-MK" b="1" dirty="0"/>
          </a:p>
        </p:txBody>
      </p:sp>
      <p:sp>
        <p:nvSpPr>
          <p:cNvPr id="3" name="Content Placeholder 2"/>
          <p:cNvSpPr>
            <a:spLocks noGrp="1"/>
          </p:cNvSpPr>
          <p:nvPr>
            <p:ph idx="1"/>
          </p:nvPr>
        </p:nvSpPr>
        <p:spPr/>
        <p:txBody>
          <a:bodyPr>
            <a:normAutofit lnSpcReduction="10000"/>
          </a:bodyPr>
          <a:lstStyle/>
          <a:p>
            <a:r>
              <a:rPr lang="en-US" dirty="0"/>
              <a:t>One of the biggest problems with secret information is the fact that </a:t>
            </a:r>
            <a:r>
              <a:rPr lang="en-US" b="1" dirty="0"/>
              <a:t>some information,</a:t>
            </a:r>
            <a:r>
              <a:rPr lang="en-US" dirty="0"/>
              <a:t> </a:t>
            </a:r>
            <a:r>
              <a:rPr lang="en-US" b="1" i="1" dirty="0"/>
              <a:t>once declared to be secret, remains secret forever.</a:t>
            </a:r>
          </a:p>
          <a:p>
            <a:endParaRPr lang="en-US" b="1" i="1" dirty="0"/>
          </a:p>
          <a:p>
            <a:r>
              <a:rPr lang="en-US" dirty="0"/>
              <a:t>Each item of information, no matter how important for the particular state, </a:t>
            </a:r>
            <a:r>
              <a:rPr lang="en-US" b="1" dirty="0"/>
              <a:t>after the expiration of a specified period of time</a:t>
            </a:r>
            <a:r>
              <a:rPr lang="en-US" dirty="0"/>
              <a:t>, </a:t>
            </a:r>
            <a:r>
              <a:rPr lang="en-US" b="1" i="1" dirty="0"/>
              <a:t>should cease to be a secret. </a:t>
            </a:r>
          </a:p>
          <a:p>
            <a:endParaRPr lang="en-US" b="1" i="1" dirty="0"/>
          </a:p>
          <a:p>
            <a:r>
              <a:rPr lang="en-US" dirty="0"/>
              <a:t>A Trend of </a:t>
            </a:r>
            <a:r>
              <a:rPr lang="en-US" b="1" dirty="0"/>
              <a:t>establishing the period </a:t>
            </a:r>
            <a:r>
              <a:rPr lang="en-US" dirty="0"/>
              <a:t>for which information will be considered secret.</a:t>
            </a:r>
          </a:p>
          <a:p>
            <a:endParaRPr lang="mk-MK" dirty="0"/>
          </a:p>
        </p:txBody>
      </p:sp>
    </p:spTree>
    <p:extLst>
      <p:ext uri="{BB962C8B-B14F-4D97-AF65-F5344CB8AC3E}">
        <p14:creationId xmlns:p14="http://schemas.microsoft.com/office/powerpoint/2010/main" val="42060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887" y="365125"/>
            <a:ext cx="10515600" cy="1325563"/>
          </a:xfrm>
        </p:spPr>
        <p:txBody>
          <a:bodyPr/>
          <a:lstStyle/>
          <a:p>
            <a:r>
              <a:rPr lang="en-US" b="1" dirty="0"/>
              <a:t>EXCHANGE OF SECRET INFORMATION</a:t>
            </a:r>
            <a:endParaRPr lang="mk-MK" b="1" dirty="0"/>
          </a:p>
        </p:txBody>
      </p:sp>
      <p:sp>
        <p:nvSpPr>
          <p:cNvPr id="3" name="Content Placeholder 2"/>
          <p:cNvSpPr>
            <a:spLocks noGrp="1"/>
          </p:cNvSpPr>
          <p:nvPr>
            <p:ph idx="1"/>
          </p:nvPr>
        </p:nvSpPr>
        <p:spPr/>
        <p:txBody>
          <a:bodyPr>
            <a:normAutofit/>
          </a:bodyPr>
          <a:lstStyle/>
          <a:p>
            <a:r>
              <a:rPr lang="en-US" dirty="0"/>
              <a:t>Classified information in international exchanges its use is governed by </a:t>
            </a:r>
            <a:r>
              <a:rPr lang="en-US" b="1" dirty="0"/>
              <a:t>international agreements.</a:t>
            </a:r>
            <a:endParaRPr lang="en-US" dirty="0"/>
          </a:p>
          <a:p>
            <a:endParaRPr lang="en-US" dirty="0"/>
          </a:p>
          <a:p>
            <a:r>
              <a:rPr lang="en-US" b="1" dirty="0"/>
              <a:t>The beneficiaries </a:t>
            </a:r>
            <a:r>
              <a:rPr lang="en-US" dirty="0"/>
              <a:t>of classified information </a:t>
            </a:r>
            <a:r>
              <a:rPr lang="en-US" b="1" i="1" dirty="0"/>
              <a:t>shall be determined by its creator. </a:t>
            </a:r>
          </a:p>
          <a:p>
            <a:endParaRPr lang="en-US" b="1" i="1" dirty="0"/>
          </a:p>
          <a:p>
            <a:r>
              <a:rPr lang="en-US" dirty="0"/>
              <a:t>It is used for the agreed purposes and </a:t>
            </a:r>
            <a:r>
              <a:rPr lang="en-US" b="1" dirty="0"/>
              <a:t>cannot be handed over to "third parties</a:t>
            </a:r>
            <a:r>
              <a:rPr lang="en-US" i="1" dirty="0"/>
              <a:t>" without the consent of the originato</a:t>
            </a:r>
            <a:r>
              <a:rPr lang="en-US" dirty="0"/>
              <a:t>r. </a:t>
            </a:r>
            <a:endParaRPr lang="mk-MK" dirty="0"/>
          </a:p>
        </p:txBody>
      </p:sp>
    </p:spTree>
    <p:extLst>
      <p:ext uri="{BB962C8B-B14F-4D97-AF65-F5344CB8AC3E}">
        <p14:creationId xmlns:p14="http://schemas.microsoft.com/office/powerpoint/2010/main" val="395454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ACCESS TO SECRET INFORMATION</a:t>
            </a:r>
            <a:endParaRPr lang="mk-MK" b="1" dirty="0"/>
          </a:p>
        </p:txBody>
      </p:sp>
      <p:sp>
        <p:nvSpPr>
          <p:cNvPr id="3" name="Content Placeholder 2"/>
          <p:cNvSpPr>
            <a:spLocks noGrp="1"/>
          </p:cNvSpPr>
          <p:nvPr>
            <p:ph idx="1"/>
          </p:nvPr>
        </p:nvSpPr>
        <p:spPr/>
        <p:txBody>
          <a:bodyPr>
            <a:normAutofit fontScale="92500" lnSpcReduction="20000"/>
          </a:bodyPr>
          <a:lstStyle/>
          <a:p>
            <a:r>
              <a:rPr lang="en-US" dirty="0"/>
              <a:t>People whose duties require them to have access to secret information, but these people have an </a:t>
            </a:r>
            <a:r>
              <a:rPr lang="en-US" b="1" i="1" dirty="0"/>
              <a:t>obligation to keep the information secret</a:t>
            </a:r>
            <a:r>
              <a:rPr lang="en-US" dirty="0"/>
              <a:t>. </a:t>
            </a:r>
          </a:p>
          <a:p>
            <a:endParaRPr lang="en-US" dirty="0"/>
          </a:p>
          <a:p>
            <a:r>
              <a:rPr lang="en-US" dirty="0"/>
              <a:t>Those are generally </a:t>
            </a:r>
            <a:r>
              <a:rPr lang="en-US" b="1" dirty="0"/>
              <a:t>the most important submitters</a:t>
            </a:r>
            <a:r>
              <a:rPr lang="en-US" dirty="0"/>
              <a:t> of classification decisions in the state:</a:t>
            </a:r>
          </a:p>
          <a:p>
            <a:pPr lvl="1"/>
            <a:r>
              <a:rPr lang="en-US" dirty="0"/>
              <a:t> </a:t>
            </a:r>
            <a:r>
              <a:rPr lang="en-US" b="1" dirty="0"/>
              <a:t>President, Prime Minister, Speaker of Parliament etc</a:t>
            </a:r>
            <a:r>
              <a:rPr lang="en-US" dirty="0"/>
              <a:t>. </a:t>
            </a:r>
          </a:p>
          <a:p>
            <a:endParaRPr lang="en-US" dirty="0"/>
          </a:p>
          <a:p>
            <a:r>
              <a:rPr lang="en-US" b="1" dirty="0"/>
              <a:t>Individuals and entities </a:t>
            </a:r>
            <a:r>
              <a:rPr lang="en-US" dirty="0"/>
              <a:t>that </a:t>
            </a:r>
            <a:r>
              <a:rPr lang="en-US" b="1" i="1" dirty="0"/>
              <a:t>by the nature of their work </a:t>
            </a:r>
            <a:r>
              <a:rPr lang="en-US" dirty="0"/>
              <a:t>must have access to information. </a:t>
            </a:r>
          </a:p>
          <a:p>
            <a:endParaRPr lang="en-US" dirty="0"/>
          </a:p>
          <a:p>
            <a:r>
              <a:rPr lang="en-US" dirty="0"/>
              <a:t>These individuals </a:t>
            </a:r>
            <a:r>
              <a:rPr lang="en-US" b="1" dirty="0"/>
              <a:t>MUST HAVE A CLEARANCE.</a:t>
            </a:r>
            <a:r>
              <a:rPr lang="en-US" dirty="0"/>
              <a:t> </a:t>
            </a:r>
          </a:p>
          <a:p>
            <a:pPr marL="0" indent="0">
              <a:buNone/>
            </a:pPr>
            <a:endParaRPr lang="mk-MK" dirty="0"/>
          </a:p>
          <a:p>
            <a:endParaRPr lang="mk-MK" dirty="0"/>
          </a:p>
        </p:txBody>
      </p:sp>
    </p:spTree>
    <p:extLst>
      <p:ext uri="{BB962C8B-B14F-4D97-AF65-F5344CB8AC3E}">
        <p14:creationId xmlns:p14="http://schemas.microsoft.com/office/powerpoint/2010/main" val="2528508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SECURITY CHECKS</a:t>
            </a:r>
            <a:endParaRPr lang="mk-MK" b="1" dirty="0"/>
          </a:p>
        </p:txBody>
      </p:sp>
      <p:sp>
        <p:nvSpPr>
          <p:cNvPr id="3" name="Content Placeholder 2"/>
          <p:cNvSpPr>
            <a:spLocks noGrp="1"/>
          </p:cNvSpPr>
          <p:nvPr>
            <p:ph sz="half" idx="1"/>
          </p:nvPr>
        </p:nvSpPr>
        <p:spPr/>
        <p:txBody>
          <a:bodyPr>
            <a:normAutofit fontScale="85000" lnSpcReduction="20000"/>
          </a:bodyPr>
          <a:lstStyle/>
          <a:p>
            <a:r>
              <a:rPr lang="en-US" b="1" dirty="0"/>
              <a:t>A security check </a:t>
            </a:r>
            <a:r>
              <a:rPr lang="en-US" b="1" i="1" dirty="0"/>
              <a:t>is a process whereby checks are carried out on individuals in order to determine security risk for access to secrets (classified) information </a:t>
            </a:r>
            <a:r>
              <a:rPr lang="en-US" dirty="0"/>
              <a:t>that is necessary for the performance of their official duties. </a:t>
            </a:r>
          </a:p>
          <a:p>
            <a:endParaRPr lang="en-US" dirty="0"/>
          </a:p>
          <a:p>
            <a:r>
              <a:rPr lang="en-US" dirty="0"/>
              <a:t>Security checks are </a:t>
            </a:r>
            <a:r>
              <a:rPr lang="en-US" b="1" dirty="0"/>
              <a:t>carried out for almost all positions </a:t>
            </a:r>
            <a:r>
              <a:rPr lang="en-US" dirty="0"/>
              <a:t>in the state administration. </a:t>
            </a:r>
          </a:p>
          <a:p>
            <a:endParaRPr lang="en-US" dirty="0"/>
          </a:p>
          <a:p>
            <a:r>
              <a:rPr lang="en-US" b="1" dirty="0"/>
              <a:t>In the security sector</a:t>
            </a:r>
            <a:r>
              <a:rPr lang="en-US" dirty="0"/>
              <a:t>, the security check </a:t>
            </a:r>
            <a:r>
              <a:rPr lang="en-US" b="1" i="1" dirty="0"/>
              <a:t>is very rigorous and more comprehensive. </a:t>
            </a:r>
            <a:endParaRPr lang="mk-MK" b="1" i="1" dirty="0"/>
          </a:p>
        </p:txBody>
      </p:sp>
      <p:sp>
        <p:nvSpPr>
          <p:cNvPr id="4" name="Content Placeholder 3">
            <a:extLst>
              <a:ext uri="{FF2B5EF4-FFF2-40B4-BE49-F238E27FC236}">
                <a16:creationId xmlns:a16="http://schemas.microsoft.com/office/drawing/2014/main" id="{A55D4674-6E73-7542-7672-6EF06D81586B}"/>
              </a:ext>
            </a:extLst>
          </p:cNvPr>
          <p:cNvSpPr>
            <a:spLocks noGrp="1"/>
          </p:cNvSpPr>
          <p:nvPr>
            <p:ph sz="half" idx="2"/>
          </p:nvPr>
        </p:nvSpPr>
        <p:spPr/>
        <p:txBody>
          <a:bodyPr>
            <a:normAutofit fontScale="85000" lnSpcReduction="20000"/>
          </a:bodyPr>
          <a:lstStyle/>
          <a:p>
            <a:r>
              <a:rPr lang="en-US" dirty="0"/>
              <a:t>The security check is necessary </a:t>
            </a:r>
            <a:r>
              <a:rPr lang="en-US" b="1" dirty="0"/>
              <a:t>to exclude from public office</a:t>
            </a:r>
            <a:r>
              <a:rPr lang="en-US" dirty="0"/>
              <a:t> individuals who pose a threat to the state, because they:</a:t>
            </a:r>
          </a:p>
          <a:p>
            <a:pPr lvl="1"/>
            <a:r>
              <a:rPr lang="en-US" b="1" i="1" dirty="0"/>
              <a:t>hold anti-constitutional attitudes; </a:t>
            </a:r>
          </a:p>
          <a:p>
            <a:pPr lvl="1"/>
            <a:r>
              <a:rPr lang="en-US" b="1" i="1" dirty="0"/>
              <a:t>belong to terrorist groups, organized crime or groups for political pressure; </a:t>
            </a:r>
          </a:p>
          <a:p>
            <a:pPr lvl="1"/>
            <a:r>
              <a:rPr lang="en-US" b="1" i="1" dirty="0"/>
              <a:t>are subject to pressure, extortion or corruption. </a:t>
            </a:r>
          </a:p>
          <a:p>
            <a:pPr lvl="1"/>
            <a:r>
              <a:rPr lang="en-US" b="1" i="1" dirty="0"/>
              <a:t>the security check helps:</a:t>
            </a:r>
          </a:p>
          <a:p>
            <a:pPr lvl="2"/>
            <a:r>
              <a:rPr lang="en-US" b="1" i="1" dirty="0"/>
              <a:t>to ensure honesty and sincerity of the staff and to prevent fraud; </a:t>
            </a:r>
          </a:p>
          <a:p>
            <a:pPr lvl="2"/>
            <a:r>
              <a:rPr lang="en-US" b="1" i="1" dirty="0"/>
              <a:t>to protect important and sensitive locations where classified information is processed and to discourage inappropriate individuals from applying for positions related to security.</a:t>
            </a:r>
          </a:p>
          <a:p>
            <a:endParaRPr lang="mk-MK" dirty="0"/>
          </a:p>
        </p:txBody>
      </p:sp>
    </p:spTree>
    <p:extLst>
      <p:ext uri="{BB962C8B-B14F-4D97-AF65-F5344CB8AC3E}">
        <p14:creationId xmlns:p14="http://schemas.microsoft.com/office/powerpoint/2010/main" val="4276811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SECURITY CHECKS</a:t>
            </a:r>
            <a:endParaRPr lang="mk-MK" dirty="0"/>
          </a:p>
        </p:txBody>
      </p:sp>
      <p:sp>
        <p:nvSpPr>
          <p:cNvPr id="4" name="Text Placeholder 3">
            <a:extLst>
              <a:ext uri="{FF2B5EF4-FFF2-40B4-BE49-F238E27FC236}">
                <a16:creationId xmlns:a16="http://schemas.microsoft.com/office/drawing/2014/main" id="{6305DDF4-E787-9B12-5EAB-0D4BA0552F8F}"/>
              </a:ext>
            </a:extLst>
          </p:cNvPr>
          <p:cNvSpPr>
            <a:spLocks noGrp="1"/>
          </p:cNvSpPr>
          <p:nvPr>
            <p:ph type="body" idx="1"/>
          </p:nvPr>
        </p:nvSpPr>
        <p:spPr/>
        <p:txBody>
          <a:bodyPr>
            <a:normAutofit fontScale="62500" lnSpcReduction="20000"/>
          </a:bodyPr>
          <a:lstStyle/>
          <a:p>
            <a:endParaRPr lang="en-US" dirty="0"/>
          </a:p>
          <a:p>
            <a:r>
              <a:rPr lang="en-US" sz="2900" dirty="0"/>
              <a:t>The candidates for the following positions almost always undergo security checks: </a:t>
            </a:r>
          </a:p>
          <a:p>
            <a:endParaRPr lang="mk-MK" dirty="0"/>
          </a:p>
        </p:txBody>
      </p:sp>
      <p:sp>
        <p:nvSpPr>
          <p:cNvPr id="3" name="Content Placeholder 2"/>
          <p:cNvSpPr>
            <a:spLocks noGrp="1"/>
          </p:cNvSpPr>
          <p:nvPr>
            <p:ph sz="half" idx="2"/>
          </p:nvPr>
        </p:nvSpPr>
        <p:spPr>
          <a:xfrm>
            <a:off x="839788" y="2505074"/>
            <a:ext cx="5157787" cy="4184483"/>
          </a:xfrm>
        </p:spPr>
        <p:txBody>
          <a:bodyPr>
            <a:noAutofit/>
          </a:bodyPr>
          <a:lstStyle/>
          <a:p>
            <a:pPr lvl="1"/>
            <a:r>
              <a:rPr lang="en-US" sz="2000" b="1" dirty="0"/>
              <a:t>staff working in key positions in the executive branch; </a:t>
            </a:r>
          </a:p>
          <a:p>
            <a:pPr lvl="1"/>
            <a:r>
              <a:rPr lang="en-US" sz="2000" b="1" dirty="0"/>
              <a:t>members of the security sector (intelligence and security agencies, military, police and gendarmerie);</a:t>
            </a:r>
          </a:p>
          <a:p>
            <a:pPr lvl="1"/>
            <a:r>
              <a:rPr lang="en-US" sz="2000" b="1" dirty="0"/>
              <a:t>staff of parliamentarians that have oversight over security arrangements; </a:t>
            </a:r>
          </a:p>
          <a:p>
            <a:pPr lvl="1"/>
            <a:r>
              <a:rPr lang="en-US" sz="2000" b="1" dirty="0"/>
              <a:t>personnel who have physical access to sensitive locations and NGO personnel, such as employees of contractors or "think thank" groups that have access to classified information;</a:t>
            </a:r>
            <a:endParaRPr lang="mk-MK" sz="2000" dirty="0"/>
          </a:p>
        </p:txBody>
      </p:sp>
      <p:sp>
        <p:nvSpPr>
          <p:cNvPr id="5" name="Text Placeholder 4">
            <a:extLst>
              <a:ext uri="{FF2B5EF4-FFF2-40B4-BE49-F238E27FC236}">
                <a16:creationId xmlns:a16="http://schemas.microsoft.com/office/drawing/2014/main" id="{D1EFD0C5-DFD5-D760-994A-066D16ECC651}"/>
              </a:ext>
            </a:extLst>
          </p:cNvPr>
          <p:cNvSpPr>
            <a:spLocks noGrp="1"/>
          </p:cNvSpPr>
          <p:nvPr>
            <p:ph type="body" sz="quarter" idx="3"/>
          </p:nvPr>
        </p:nvSpPr>
        <p:spPr/>
        <p:txBody>
          <a:bodyPr>
            <a:normAutofit fontScale="62500" lnSpcReduction="20000"/>
          </a:bodyPr>
          <a:lstStyle/>
          <a:p>
            <a:r>
              <a:rPr lang="en-US" sz="2600" dirty="0"/>
              <a:t>A security check is performed not only during initial hiring, but at regular intervals and whenever there are doubts about the reliability of the individual, an "extra check" is performed. </a:t>
            </a:r>
          </a:p>
          <a:p>
            <a:endParaRPr lang="mk-MK" dirty="0"/>
          </a:p>
        </p:txBody>
      </p:sp>
      <p:sp>
        <p:nvSpPr>
          <p:cNvPr id="6" name="Content Placeholder 5">
            <a:extLst>
              <a:ext uri="{FF2B5EF4-FFF2-40B4-BE49-F238E27FC236}">
                <a16:creationId xmlns:a16="http://schemas.microsoft.com/office/drawing/2014/main" id="{C0276986-FF4C-3603-A0B5-C53888303394}"/>
              </a:ext>
            </a:extLst>
          </p:cNvPr>
          <p:cNvSpPr>
            <a:spLocks noGrp="1"/>
          </p:cNvSpPr>
          <p:nvPr>
            <p:ph sz="quarter" idx="4"/>
          </p:nvPr>
        </p:nvSpPr>
        <p:spPr/>
        <p:txBody>
          <a:bodyPr>
            <a:normAutofit fontScale="62500" lnSpcReduction="20000"/>
          </a:bodyPr>
          <a:lstStyle/>
          <a:p>
            <a:endParaRPr lang="en-US" dirty="0"/>
          </a:p>
          <a:p>
            <a:r>
              <a:rPr lang="en-US" b="1" dirty="0"/>
              <a:t>If the duties of a member of staff change, managers must assess whether that individual still requires clearance. </a:t>
            </a:r>
          </a:p>
          <a:p>
            <a:endParaRPr lang="en-US" b="1" dirty="0"/>
          </a:p>
          <a:p>
            <a:r>
              <a:rPr lang="en-US" b="1" dirty="0"/>
              <a:t>When jobs are changed, there may also be a need to do a security check to obtain a higher level clearance for the employee. </a:t>
            </a:r>
          </a:p>
          <a:p>
            <a:endParaRPr lang="en-US" b="1" dirty="0"/>
          </a:p>
          <a:p>
            <a:r>
              <a:rPr lang="en-US" b="1" dirty="0"/>
              <a:t>Some countries also may require other governments to confirm that their citizens are professionally checked in certain joint activities related to security, such as international procurement and development of weapons. </a:t>
            </a:r>
          </a:p>
          <a:p>
            <a:endParaRPr lang="mk-MK" dirty="0"/>
          </a:p>
        </p:txBody>
      </p:sp>
    </p:spTree>
    <p:extLst>
      <p:ext uri="{BB962C8B-B14F-4D97-AF65-F5344CB8AC3E}">
        <p14:creationId xmlns:p14="http://schemas.microsoft.com/office/powerpoint/2010/main" val="310765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dirty="0"/>
          </a:p>
        </p:txBody>
      </p:sp>
      <p:sp>
        <p:nvSpPr>
          <p:cNvPr id="3" name="Content Placeholder 2"/>
          <p:cNvSpPr>
            <a:spLocks noGrp="1"/>
          </p:cNvSpPr>
          <p:nvPr>
            <p:ph idx="1"/>
          </p:nvPr>
        </p:nvSpPr>
        <p:spPr/>
        <p:txBody>
          <a:bodyPr/>
          <a:lstStyle/>
          <a:p>
            <a:r>
              <a:rPr lang="en-US" b="1" i="1"/>
              <a:t>Questions?</a:t>
            </a:r>
            <a:endParaRPr lang="mk-MK" b="1" i="1" dirty="0"/>
          </a:p>
        </p:txBody>
      </p:sp>
    </p:spTree>
    <p:extLst>
      <p:ext uri="{BB962C8B-B14F-4D97-AF65-F5344CB8AC3E}">
        <p14:creationId xmlns:p14="http://schemas.microsoft.com/office/powerpoint/2010/main" val="3469141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t>INTRODUCTION</a:t>
            </a:r>
            <a:endParaRPr lang="mk-MK" b="1" cap="all" dirty="0"/>
          </a:p>
        </p:txBody>
      </p:sp>
      <p:sp>
        <p:nvSpPr>
          <p:cNvPr id="3" name="Content Placeholder 2"/>
          <p:cNvSpPr>
            <a:spLocks noGrp="1"/>
          </p:cNvSpPr>
          <p:nvPr>
            <p:ph idx="1"/>
          </p:nvPr>
        </p:nvSpPr>
        <p:spPr/>
        <p:txBody>
          <a:bodyPr>
            <a:normAutofit fontScale="92500" lnSpcReduction="20000"/>
          </a:bodyPr>
          <a:lstStyle/>
          <a:p>
            <a:endParaRPr lang="mk-MK" dirty="0"/>
          </a:p>
          <a:p>
            <a:r>
              <a:rPr lang="en-US" b="1" dirty="0"/>
              <a:t>Interrelated </a:t>
            </a:r>
            <a:r>
              <a:rPr lang="en-US" b="1" i="1" dirty="0"/>
              <a:t>national and international </a:t>
            </a:r>
            <a:r>
              <a:rPr lang="en-US" i="1" dirty="0"/>
              <a:t>information infrastructures</a:t>
            </a:r>
          </a:p>
          <a:p>
            <a:endParaRPr lang="en-US" i="1" dirty="0"/>
          </a:p>
          <a:p>
            <a:r>
              <a:rPr lang="en-US" dirty="0"/>
              <a:t>A global trend for </a:t>
            </a:r>
            <a:r>
              <a:rPr lang="en-US" b="1" dirty="0"/>
              <a:t>integration </a:t>
            </a:r>
            <a:r>
              <a:rPr lang="en-US" dirty="0"/>
              <a:t>of communication and information technologies:</a:t>
            </a:r>
          </a:p>
          <a:p>
            <a:pPr lvl="1"/>
            <a:r>
              <a:rPr lang="en-US" i="1" dirty="0"/>
              <a:t>enhancing their efficiency </a:t>
            </a:r>
            <a:r>
              <a:rPr lang="en-US" dirty="0"/>
              <a:t>on one hand and</a:t>
            </a:r>
          </a:p>
          <a:p>
            <a:pPr lvl="1"/>
            <a:r>
              <a:rPr lang="en-US" dirty="0"/>
              <a:t>their </a:t>
            </a:r>
            <a:r>
              <a:rPr lang="en-US" i="1" dirty="0"/>
              <a:t>vulnerability </a:t>
            </a:r>
            <a:r>
              <a:rPr lang="en-US" dirty="0"/>
              <a:t>on the other.</a:t>
            </a:r>
          </a:p>
          <a:p>
            <a:endParaRPr lang="en-US" b="1" dirty="0"/>
          </a:p>
          <a:p>
            <a:r>
              <a:rPr lang="en-US" b="1" dirty="0"/>
              <a:t>The danger of interrupting </a:t>
            </a:r>
            <a:r>
              <a:rPr lang="en-US" dirty="0"/>
              <a:t>the performances of the system as a whole.</a:t>
            </a:r>
          </a:p>
          <a:p>
            <a:endParaRPr lang="en-US" dirty="0"/>
          </a:p>
          <a:p>
            <a:r>
              <a:rPr lang="en-US" dirty="0"/>
              <a:t>Necessary </a:t>
            </a:r>
            <a:r>
              <a:rPr lang="en-US" b="1" dirty="0"/>
              <a:t>to define a common and comprehensiv</a:t>
            </a:r>
            <a:r>
              <a:rPr lang="en-US" dirty="0"/>
              <a:t>e policy and normative framework</a:t>
            </a:r>
            <a:endParaRPr lang="mk-MK" dirty="0"/>
          </a:p>
          <a:p>
            <a:endParaRPr lang="mk-MK" dirty="0"/>
          </a:p>
        </p:txBody>
      </p:sp>
    </p:spTree>
    <p:extLst>
      <p:ext uri="{BB962C8B-B14F-4D97-AF65-F5344CB8AC3E}">
        <p14:creationId xmlns:p14="http://schemas.microsoft.com/office/powerpoint/2010/main" val="518815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BB5D-B2CD-6245-62D6-19DD6FA7841A}"/>
              </a:ext>
            </a:extLst>
          </p:cNvPr>
          <p:cNvSpPr>
            <a:spLocks noGrp="1"/>
          </p:cNvSpPr>
          <p:nvPr>
            <p:ph type="title"/>
          </p:nvPr>
        </p:nvSpPr>
        <p:spPr/>
        <p:txBody>
          <a:bodyPr/>
          <a:lstStyle/>
          <a:p>
            <a:r>
              <a:rPr lang="en-US" b="1" dirty="0"/>
              <a:t>CRITICAL INFORMATION INFRASTRUCTURES </a:t>
            </a:r>
            <a:endParaRPr lang="mk-MK" b="1" dirty="0"/>
          </a:p>
        </p:txBody>
      </p:sp>
      <p:sp>
        <p:nvSpPr>
          <p:cNvPr id="3" name="Content Placeholder 2">
            <a:extLst>
              <a:ext uri="{FF2B5EF4-FFF2-40B4-BE49-F238E27FC236}">
                <a16:creationId xmlns:a16="http://schemas.microsoft.com/office/drawing/2014/main" id="{8590B75C-1A77-DF6F-90FD-80875935BA15}"/>
              </a:ext>
            </a:extLst>
          </p:cNvPr>
          <p:cNvSpPr>
            <a:spLocks noGrp="1"/>
          </p:cNvSpPr>
          <p:nvPr>
            <p:ph idx="1"/>
          </p:nvPr>
        </p:nvSpPr>
        <p:spPr/>
        <p:txBody>
          <a:bodyPr>
            <a:normAutofit fontScale="92500" lnSpcReduction="20000"/>
          </a:bodyPr>
          <a:lstStyle/>
          <a:p>
            <a:r>
              <a:rPr lang="en-US" dirty="0"/>
              <a:t>An </a:t>
            </a:r>
            <a:r>
              <a:rPr lang="en-US" b="1" dirty="0"/>
              <a:t>essential part</a:t>
            </a:r>
            <a:r>
              <a:rPr lang="en-US" dirty="0"/>
              <a:t> of the overall infrastructures supporting modern society.  </a:t>
            </a:r>
          </a:p>
          <a:p>
            <a:endParaRPr lang="en-US" dirty="0"/>
          </a:p>
          <a:p>
            <a:r>
              <a:rPr lang="en-US" b="1" dirty="0"/>
              <a:t>Increasing</a:t>
            </a:r>
            <a:r>
              <a:rPr lang="en-US" dirty="0"/>
              <a:t> </a:t>
            </a:r>
            <a:r>
              <a:rPr lang="en-US" b="1" i="1" dirty="0"/>
              <a:t>security threats</a:t>
            </a:r>
            <a:r>
              <a:rPr lang="en-US" dirty="0"/>
              <a:t>. </a:t>
            </a:r>
          </a:p>
          <a:p>
            <a:endParaRPr lang="en-US" b="1" dirty="0"/>
          </a:p>
          <a:p>
            <a:r>
              <a:rPr lang="en-US" b="1" dirty="0"/>
              <a:t>Partnership </a:t>
            </a:r>
            <a:r>
              <a:rPr lang="en-US" dirty="0"/>
              <a:t>between the </a:t>
            </a:r>
            <a:r>
              <a:rPr lang="en-US" b="1" i="1" dirty="0"/>
              <a:t>public and private </a:t>
            </a:r>
            <a:r>
              <a:rPr lang="en-US" dirty="0"/>
              <a:t>sectors and across national borders. </a:t>
            </a:r>
          </a:p>
          <a:p>
            <a:endParaRPr lang="en-US" b="1" dirty="0"/>
          </a:p>
          <a:p>
            <a:r>
              <a:rPr lang="en-US" b="1" dirty="0"/>
              <a:t>Promotion</a:t>
            </a:r>
            <a:r>
              <a:rPr lang="en-US" dirty="0"/>
              <a:t> of the development of </a:t>
            </a:r>
            <a:r>
              <a:rPr lang="en-US" b="1" i="1" dirty="0"/>
              <a:t>a culture of security </a:t>
            </a:r>
            <a:r>
              <a:rPr lang="en-US" dirty="0"/>
              <a:t>across society. </a:t>
            </a:r>
          </a:p>
          <a:p>
            <a:endParaRPr lang="en-US" dirty="0"/>
          </a:p>
          <a:p>
            <a:r>
              <a:rPr lang="en-US" dirty="0"/>
              <a:t>Information systems that are </a:t>
            </a:r>
            <a:r>
              <a:rPr lang="en-US" sz="2400" b="1" dirty="0"/>
              <a:t>CRITICAL</a:t>
            </a:r>
            <a:r>
              <a:rPr lang="en-US" dirty="0"/>
              <a:t> constitute </a:t>
            </a:r>
            <a:r>
              <a:rPr lang="en-US" b="1" i="1" dirty="0"/>
              <a:t>the critical information infrastructure (CII).</a:t>
            </a:r>
          </a:p>
          <a:p>
            <a:endParaRPr lang="mk-MK" dirty="0"/>
          </a:p>
        </p:txBody>
      </p:sp>
    </p:spTree>
    <p:extLst>
      <p:ext uri="{BB962C8B-B14F-4D97-AF65-F5344CB8AC3E}">
        <p14:creationId xmlns:p14="http://schemas.microsoft.com/office/powerpoint/2010/main" val="940812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CRITICAL INFRASTRUCTURE VERSUS CRITICAL INFORMATION INFRASTRUCTURE</a:t>
            </a:r>
            <a:endParaRPr lang="mk-MK" dirty="0"/>
          </a:p>
        </p:txBody>
      </p:sp>
      <p:sp>
        <p:nvSpPr>
          <p:cNvPr id="3" name="Content Placeholder 2"/>
          <p:cNvSpPr>
            <a:spLocks noGrp="1"/>
          </p:cNvSpPr>
          <p:nvPr>
            <p:ph idx="1"/>
          </p:nvPr>
        </p:nvSpPr>
        <p:spPr/>
        <p:txBody>
          <a:bodyPr>
            <a:normAutofit lnSpcReduction="10000"/>
          </a:bodyPr>
          <a:lstStyle/>
          <a:p>
            <a:r>
              <a:rPr lang="en-US" b="1" dirty="0"/>
              <a:t>“Critical infrastructure” </a:t>
            </a:r>
            <a:r>
              <a:rPr lang="en-US" i="1" dirty="0"/>
              <a:t>in terms of the criticality of particular sectors or services to the safety and security of their society, government and economy.</a:t>
            </a:r>
          </a:p>
          <a:p>
            <a:endParaRPr lang="en-US" b="1" dirty="0"/>
          </a:p>
          <a:p>
            <a:r>
              <a:rPr lang="en-US" b="1" dirty="0"/>
              <a:t>“Critical information infrastructure”</a:t>
            </a:r>
            <a:r>
              <a:rPr lang="en-US" dirty="0"/>
              <a:t> as a term to reach </a:t>
            </a:r>
            <a:r>
              <a:rPr lang="en-US" b="1" i="1" dirty="0"/>
              <a:t>a common definition or understanding.</a:t>
            </a:r>
          </a:p>
          <a:p>
            <a:endParaRPr lang="en-US" b="1" dirty="0"/>
          </a:p>
          <a:p>
            <a:r>
              <a:rPr lang="en-US" b="1" dirty="0"/>
              <a:t>It is part of Critical Infrastructure and refers </a:t>
            </a:r>
            <a:r>
              <a:rPr lang="en-US" dirty="0"/>
              <a:t>to part of he structure that could lead </a:t>
            </a:r>
            <a:r>
              <a:rPr lang="en-US" b="1" i="1" dirty="0"/>
              <a:t>to loss of life, serious or grave impact on the health, safety, security, or economy of their citizens.</a:t>
            </a:r>
          </a:p>
        </p:txBody>
      </p:sp>
    </p:spTree>
    <p:extLst>
      <p:ext uri="{BB962C8B-B14F-4D97-AF65-F5344CB8AC3E}">
        <p14:creationId xmlns:p14="http://schemas.microsoft.com/office/powerpoint/2010/main" val="275635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6C3C-8E6D-FF5B-5FE0-1C8076B19963}"/>
              </a:ext>
            </a:extLst>
          </p:cNvPr>
          <p:cNvSpPr>
            <a:spLocks noGrp="1"/>
          </p:cNvSpPr>
          <p:nvPr>
            <p:ph type="title"/>
          </p:nvPr>
        </p:nvSpPr>
        <p:spPr/>
        <p:txBody>
          <a:bodyPr>
            <a:normAutofit/>
          </a:bodyPr>
          <a:lstStyle/>
          <a:p>
            <a:r>
              <a:rPr lang="en-US" b="1" dirty="0"/>
              <a:t>DIFFERENT APPROACHES TO THE PROBLEM</a:t>
            </a:r>
            <a:br>
              <a:rPr lang="en-US" dirty="0"/>
            </a:br>
            <a:endParaRPr lang="mk-MK" dirty="0"/>
          </a:p>
        </p:txBody>
      </p:sp>
      <p:sp>
        <p:nvSpPr>
          <p:cNvPr id="3" name="Content Placeholder 2">
            <a:extLst>
              <a:ext uri="{FF2B5EF4-FFF2-40B4-BE49-F238E27FC236}">
                <a16:creationId xmlns:a16="http://schemas.microsoft.com/office/drawing/2014/main" id="{460874ED-94DA-E7C3-63E7-7EBFE64D339C}"/>
              </a:ext>
            </a:extLst>
          </p:cNvPr>
          <p:cNvSpPr>
            <a:spLocks noGrp="1"/>
          </p:cNvSpPr>
          <p:nvPr>
            <p:ph idx="1"/>
          </p:nvPr>
        </p:nvSpPr>
        <p:spPr/>
        <p:txBody>
          <a:bodyPr>
            <a:normAutofit/>
          </a:bodyPr>
          <a:lstStyle/>
          <a:p>
            <a:r>
              <a:rPr lang="en-US" dirty="0"/>
              <a:t>Differences exist </a:t>
            </a:r>
            <a:r>
              <a:rPr lang="en-US" i="1" dirty="0"/>
              <a:t>in </a:t>
            </a:r>
            <a:r>
              <a:rPr lang="en-US" b="1" i="1" dirty="0"/>
              <a:t>the language and specific organizational frameworks. </a:t>
            </a:r>
          </a:p>
          <a:p>
            <a:endParaRPr lang="en-US" dirty="0"/>
          </a:p>
          <a:p>
            <a:r>
              <a:rPr lang="en-US" dirty="0"/>
              <a:t>However, </a:t>
            </a:r>
            <a:r>
              <a:rPr lang="en-US" b="1" i="1" dirty="0"/>
              <a:t>the development of their strategies and policy objectives follow similar processes</a:t>
            </a:r>
            <a:r>
              <a:rPr lang="en-US" dirty="0"/>
              <a:t>. </a:t>
            </a:r>
          </a:p>
          <a:p>
            <a:endParaRPr lang="en-US" dirty="0"/>
          </a:p>
          <a:p>
            <a:r>
              <a:rPr lang="en-US" dirty="0"/>
              <a:t>Finally, </a:t>
            </a:r>
            <a:r>
              <a:rPr lang="en-US" b="1" i="1" dirty="0"/>
              <a:t>the distribution of government responsibility </a:t>
            </a:r>
            <a:r>
              <a:rPr lang="en-US" dirty="0"/>
              <a:t>has </a:t>
            </a:r>
            <a:r>
              <a:rPr lang="en-US" b="1" dirty="0"/>
              <a:t>A SIGNIFICANT INFLUENCE</a:t>
            </a:r>
            <a:r>
              <a:rPr lang="en-US" dirty="0"/>
              <a:t> on critical information infrastructure protection strategy and policy. </a:t>
            </a:r>
          </a:p>
          <a:p>
            <a:endParaRPr lang="mk-MK" dirty="0"/>
          </a:p>
        </p:txBody>
      </p:sp>
    </p:spTree>
    <p:extLst>
      <p:ext uri="{BB962C8B-B14F-4D97-AF65-F5344CB8AC3E}">
        <p14:creationId xmlns:p14="http://schemas.microsoft.com/office/powerpoint/2010/main" val="22290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4DAD9-0E8F-6BDE-06CF-C10CA05C26EF}"/>
              </a:ext>
            </a:extLst>
          </p:cNvPr>
          <p:cNvSpPr>
            <a:spLocks noGrp="1"/>
          </p:cNvSpPr>
          <p:nvPr>
            <p:ph type="title"/>
          </p:nvPr>
        </p:nvSpPr>
        <p:spPr/>
        <p:txBody>
          <a:bodyPr/>
          <a:lstStyle/>
          <a:p>
            <a:r>
              <a:rPr lang="en-US" b="1" dirty="0"/>
              <a:t>INFORMATION SHARING</a:t>
            </a:r>
            <a:endParaRPr lang="mk-MK" b="1" dirty="0"/>
          </a:p>
        </p:txBody>
      </p:sp>
      <p:sp>
        <p:nvSpPr>
          <p:cNvPr id="3" name="Content Placeholder 2">
            <a:extLst>
              <a:ext uri="{FF2B5EF4-FFF2-40B4-BE49-F238E27FC236}">
                <a16:creationId xmlns:a16="http://schemas.microsoft.com/office/drawing/2014/main" id="{B6D4871E-3F77-1DD4-D5D0-382FD7E7A856}"/>
              </a:ext>
            </a:extLst>
          </p:cNvPr>
          <p:cNvSpPr>
            <a:spLocks noGrp="1"/>
          </p:cNvSpPr>
          <p:nvPr>
            <p:ph idx="1"/>
          </p:nvPr>
        </p:nvSpPr>
        <p:spPr/>
        <p:txBody>
          <a:bodyPr>
            <a:normAutofit lnSpcReduction="10000"/>
          </a:bodyPr>
          <a:lstStyle/>
          <a:p>
            <a:r>
              <a:rPr lang="en-US" dirty="0"/>
              <a:t>Need </a:t>
            </a:r>
            <a:r>
              <a:rPr lang="en-US" b="1" i="1" dirty="0"/>
              <a:t>to increase situational awareness </a:t>
            </a:r>
            <a:r>
              <a:rPr lang="en-US" dirty="0"/>
              <a:t>and </a:t>
            </a:r>
            <a:r>
              <a:rPr lang="en-US" b="1" i="1" dirty="0"/>
              <a:t>improve coordinated response</a:t>
            </a:r>
            <a:r>
              <a:rPr lang="en-US" dirty="0"/>
              <a:t> to cyber incidents. </a:t>
            </a:r>
          </a:p>
          <a:p>
            <a:endParaRPr lang="en-US" b="1" dirty="0"/>
          </a:p>
          <a:p>
            <a:r>
              <a:rPr lang="en-US" b="1" dirty="0"/>
              <a:t>Difficulties</a:t>
            </a:r>
            <a:r>
              <a:rPr lang="en-US" dirty="0"/>
              <a:t> in information sharing at the international level.</a:t>
            </a:r>
          </a:p>
          <a:p>
            <a:endParaRPr lang="en-US" dirty="0"/>
          </a:p>
          <a:p>
            <a:r>
              <a:rPr lang="en-US" b="1" i="1" dirty="0"/>
              <a:t>Two security models</a:t>
            </a:r>
            <a:r>
              <a:rPr lang="en-US" dirty="0"/>
              <a:t>: </a:t>
            </a:r>
          </a:p>
          <a:p>
            <a:endParaRPr lang="en-US" dirty="0"/>
          </a:p>
          <a:p>
            <a:pPr lvl="1"/>
            <a:r>
              <a:rPr lang="en-US" b="1" dirty="0"/>
              <a:t>“open and only selectively closed”,</a:t>
            </a:r>
          </a:p>
          <a:p>
            <a:pPr marL="457200" lvl="1" indent="0">
              <a:buNone/>
            </a:pPr>
            <a:r>
              <a:rPr lang="en-US" dirty="0"/>
              <a:t> </a:t>
            </a:r>
          </a:p>
          <a:p>
            <a:pPr lvl="1"/>
            <a:r>
              <a:rPr lang="en-US" b="1" dirty="0"/>
              <a:t>“closed and only selectively open”</a:t>
            </a:r>
            <a:r>
              <a:rPr lang="en-US" dirty="0"/>
              <a:t>. </a:t>
            </a:r>
          </a:p>
          <a:p>
            <a:endParaRPr lang="mk-MK" dirty="0"/>
          </a:p>
        </p:txBody>
      </p:sp>
    </p:spTree>
    <p:extLst>
      <p:ext uri="{BB962C8B-B14F-4D97-AF65-F5344CB8AC3E}">
        <p14:creationId xmlns:p14="http://schemas.microsoft.com/office/powerpoint/2010/main" val="254300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CLASSIFIED INFORMATION INFRASTRUCTURE</a:t>
            </a:r>
            <a:endParaRPr lang="mk-MK" dirty="0"/>
          </a:p>
        </p:txBody>
      </p:sp>
      <p:sp>
        <p:nvSpPr>
          <p:cNvPr id="3" name="Content Placeholder 2"/>
          <p:cNvSpPr>
            <a:spLocks noGrp="1"/>
          </p:cNvSpPr>
          <p:nvPr>
            <p:ph sz="half" idx="1"/>
          </p:nvPr>
        </p:nvSpPr>
        <p:spPr/>
        <p:txBody>
          <a:bodyPr>
            <a:normAutofit fontScale="92500" lnSpcReduction="20000"/>
          </a:bodyPr>
          <a:lstStyle/>
          <a:p>
            <a:endParaRPr lang="en-US" b="1" i="1" dirty="0"/>
          </a:p>
          <a:p>
            <a:r>
              <a:rPr lang="en-US" b="1" dirty="0"/>
              <a:t>Protection of classified information</a:t>
            </a:r>
            <a:r>
              <a:rPr lang="en-US" dirty="0"/>
              <a:t> </a:t>
            </a:r>
            <a:r>
              <a:rPr lang="en-US" b="1" i="1" dirty="0"/>
              <a:t>is the process of protecting information from unauthorized:</a:t>
            </a:r>
          </a:p>
          <a:p>
            <a:pPr lvl="1"/>
            <a:r>
              <a:rPr lang="en-US" b="1" i="1" dirty="0"/>
              <a:t>access, </a:t>
            </a:r>
          </a:p>
          <a:p>
            <a:pPr lvl="1"/>
            <a:r>
              <a:rPr lang="en-US" b="1" i="1" dirty="0"/>
              <a:t>use, </a:t>
            </a:r>
          </a:p>
          <a:p>
            <a:pPr lvl="1"/>
            <a:r>
              <a:rPr lang="en-US" b="1" i="1" dirty="0"/>
              <a:t>disclosure, </a:t>
            </a:r>
          </a:p>
          <a:p>
            <a:pPr lvl="1"/>
            <a:r>
              <a:rPr lang="en-US" b="1" i="1" dirty="0"/>
              <a:t>destruction, </a:t>
            </a:r>
          </a:p>
          <a:p>
            <a:pPr lvl="1"/>
            <a:r>
              <a:rPr lang="en-US" b="1" i="1" dirty="0"/>
              <a:t>modification or </a:t>
            </a:r>
          </a:p>
          <a:p>
            <a:pPr lvl="1"/>
            <a:r>
              <a:rPr lang="en-US" b="1" i="1" dirty="0"/>
              <a:t>disruption. </a:t>
            </a:r>
          </a:p>
          <a:p>
            <a:endParaRPr lang="en-US" dirty="0"/>
          </a:p>
          <a:p>
            <a:endParaRPr lang="mk-MK" dirty="0"/>
          </a:p>
          <a:p>
            <a:endParaRPr lang="mk-MK" dirty="0"/>
          </a:p>
        </p:txBody>
      </p:sp>
      <p:sp>
        <p:nvSpPr>
          <p:cNvPr id="4" name="Content Placeholder 3">
            <a:extLst>
              <a:ext uri="{FF2B5EF4-FFF2-40B4-BE49-F238E27FC236}">
                <a16:creationId xmlns:a16="http://schemas.microsoft.com/office/drawing/2014/main" id="{EC05F934-FA27-CBB4-3BEB-BF6EFD4ABBBA}"/>
              </a:ext>
            </a:extLst>
          </p:cNvPr>
          <p:cNvSpPr>
            <a:spLocks noGrp="1"/>
          </p:cNvSpPr>
          <p:nvPr>
            <p:ph sz="half" idx="2"/>
          </p:nvPr>
        </p:nvSpPr>
        <p:spPr/>
        <p:txBody>
          <a:bodyPr>
            <a:normAutofit fontScale="92500" lnSpcReduction="20000"/>
          </a:bodyPr>
          <a:lstStyle/>
          <a:p>
            <a:endParaRPr lang="en-US" dirty="0"/>
          </a:p>
          <a:p>
            <a:r>
              <a:rPr lang="en-US" b="1" dirty="0"/>
              <a:t>Protection and security of classified information is single most important obstacles to sharing of sensitive information (these obstacles can stem from either: </a:t>
            </a:r>
          </a:p>
          <a:p>
            <a:pPr lvl="1"/>
            <a:r>
              <a:rPr lang="en-US" b="1" i="1" dirty="0"/>
              <a:t>technical/infrastructural, </a:t>
            </a:r>
          </a:p>
          <a:p>
            <a:pPr lvl="1"/>
            <a:r>
              <a:rPr lang="en-US" b="1" i="1" dirty="0"/>
              <a:t>legal, </a:t>
            </a:r>
          </a:p>
          <a:p>
            <a:pPr lvl="1"/>
            <a:r>
              <a:rPr lang="en-US" b="1" i="1" dirty="0"/>
              <a:t>functional/operational or </a:t>
            </a:r>
          </a:p>
          <a:p>
            <a:pPr lvl="1"/>
            <a:r>
              <a:rPr lang="en-US" b="1" i="1" dirty="0"/>
              <a:t>political/institutional </a:t>
            </a:r>
          </a:p>
          <a:p>
            <a:pPr marL="0" indent="0">
              <a:buNone/>
            </a:pPr>
            <a:r>
              <a:rPr lang="en-US" b="1" dirty="0"/>
              <a:t>obstacles as well as from a combination of some or all).</a:t>
            </a:r>
          </a:p>
          <a:p>
            <a:endParaRPr lang="mk-MK" dirty="0"/>
          </a:p>
        </p:txBody>
      </p:sp>
    </p:spTree>
    <p:extLst>
      <p:ext uri="{BB962C8B-B14F-4D97-AF65-F5344CB8AC3E}">
        <p14:creationId xmlns:p14="http://schemas.microsoft.com/office/powerpoint/2010/main" val="373320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PROTECTION OF CLASSIFIED INFORMATION –</a:t>
            </a:r>
            <a:br>
              <a:rPr lang="en-US" b="1" dirty="0"/>
            </a:br>
            <a:r>
              <a:rPr lang="en-US" b="1" dirty="0"/>
              <a:t>SECURITY CLEARANCE</a:t>
            </a:r>
            <a:endParaRPr lang="mk-MK" dirty="0"/>
          </a:p>
        </p:txBody>
      </p:sp>
      <p:sp>
        <p:nvSpPr>
          <p:cNvPr id="3" name="Content Placeholder 2"/>
          <p:cNvSpPr>
            <a:spLocks noGrp="1"/>
          </p:cNvSpPr>
          <p:nvPr>
            <p:ph idx="1"/>
          </p:nvPr>
        </p:nvSpPr>
        <p:spPr/>
        <p:txBody>
          <a:bodyPr>
            <a:normAutofit/>
          </a:bodyPr>
          <a:lstStyle/>
          <a:p>
            <a:endParaRPr lang="en-US" dirty="0"/>
          </a:p>
          <a:p>
            <a:r>
              <a:rPr lang="en-US" dirty="0"/>
              <a:t>A formal </a:t>
            </a:r>
            <a:r>
              <a:rPr lang="en-US" b="1" dirty="0"/>
              <a:t>security clearance </a:t>
            </a:r>
            <a:r>
              <a:rPr lang="en-US" b="1" i="1" dirty="0"/>
              <a:t>is required </a:t>
            </a:r>
            <a:r>
              <a:rPr lang="en-US" dirty="0"/>
              <a:t>to handle classified documents or access classified information.</a:t>
            </a:r>
          </a:p>
          <a:p>
            <a:endParaRPr lang="en-US" dirty="0"/>
          </a:p>
          <a:p>
            <a:r>
              <a:rPr lang="en-US" dirty="0"/>
              <a:t>Additionally, access is restricted on a</a:t>
            </a:r>
            <a:r>
              <a:rPr lang="en-US" b="1" dirty="0"/>
              <a:t> “need to know” </a:t>
            </a:r>
            <a:r>
              <a:rPr lang="en-US" dirty="0"/>
              <a:t>basis. </a:t>
            </a:r>
          </a:p>
          <a:p>
            <a:endParaRPr lang="en-US" dirty="0"/>
          </a:p>
          <a:p>
            <a:r>
              <a:rPr lang="en-US" dirty="0"/>
              <a:t>Simply possessing a clearance </a:t>
            </a:r>
            <a:r>
              <a:rPr lang="en-US" b="1" dirty="0"/>
              <a:t>does not automatically authorize </a:t>
            </a:r>
            <a:r>
              <a:rPr lang="en-US" dirty="0"/>
              <a:t>the individual to view all material classified. </a:t>
            </a:r>
          </a:p>
          <a:p>
            <a:endParaRPr lang="mk-MK" dirty="0"/>
          </a:p>
        </p:txBody>
      </p:sp>
    </p:spTree>
    <p:extLst>
      <p:ext uri="{BB962C8B-B14F-4D97-AF65-F5344CB8AC3E}">
        <p14:creationId xmlns:p14="http://schemas.microsoft.com/office/powerpoint/2010/main" val="3809268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PROTECTION OF CLASSIFIED INFORMATION –</a:t>
            </a:r>
            <a:br>
              <a:rPr lang="en-US" b="1" dirty="0"/>
            </a:br>
            <a:r>
              <a:rPr lang="en-US" b="1" dirty="0"/>
              <a:t>INFORMATION CLASSIFICATION</a:t>
            </a:r>
            <a:endParaRPr lang="mk-MK" dirty="0"/>
          </a:p>
        </p:txBody>
      </p:sp>
      <p:sp>
        <p:nvSpPr>
          <p:cNvPr id="3" name="Content Placeholder 2"/>
          <p:cNvSpPr>
            <a:spLocks noGrp="1"/>
          </p:cNvSpPr>
          <p:nvPr>
            <p:ph sz="half" idx="1"/>
          </p:nvPr>
        </p:nvSpPr>
        <p:spPr/>
        <p:txBody>
          <a:bodyPr>
            <a:normAutofit/>
          </a:bodyPr>
          <a:lstStyle/>
          <a:p>
            <a:endParaRPr lang="en-US" dirty="0"/>
          </a:p>
          <a:p>
            <a:r>
              <a:rPr lang="en-US" dirty="0"/>
              <a:t>There are two main approaches to information classification: </a:t>
            </a:r>
          </a:p>
          <a:p>
            <a:pPr lvl="1"/>
            <a:r>
              <a:rPr lang="en-US" dirty="0"/>
              <a:t>procedures based </a:t>
            </a:r>
            <a:r>
              <a:rPr lang="en-US" b="1" dirty="0"/>
              <a:t>on lists </a:t>
            </a:r>
            <a:r>
              <a:rPr lang="en-US" dirty="0"/>
              <a:t>of classified information, and</a:t>
            </a:r>
          </a:p>
          <a:p>
            <a:pPr lvl="1"/>
            <a:r>
              <a:rPr lang="en-US" dirty="0"/>
              <a:t>procedures based </a:t>
            </a:r>
            <a:r>
              <a:rPr lang="en-US" b="1" dirty="0"/>
              <a:t>on (generic) rules </a:t>
            </a:r>
            <a:r>
              <a:rPr lang="en-US" dirty="0"/>
              <a:t>on defining the level of sensitivity of information.</a:t>
            </a:r>
          </a:p>
          <a:p>
            <a:pPr lvl="1"/>
            <a:endParaRPr lang="en-US" dirty="0"/>
          </a:p>
        </p:txBody>
      </p:sp>
      <p:sp>
        <p:nvSpPr>
          <p:cNvPr id="4" name="Content Placeholder 3">
            <a:extLst>
              <a:ext uri="{FF2B5EF4-FFF2-40B4-BE49-F238E27FC236}">
                <a16:creationId xmlns:a16="http://schemas.microsoft.com/office/drawing/2014/main" id="{5895D3D3-F8A8-C9DA-42F7-3AF8BB92E9A3}"/>
              </a:ext>
            </a:extLst>
          </p:cNvPr>
          <p:cNvSpPr>
            <a:spLocks noGrp="1"/>
          </p:cNvSpPr>
          <p:nvPr>
            <p:ph sz="half" idx="2"/>
          </p:nvPr>
        </p:nvSpPr>
        <p:spPr/>
        <p:txBody>
          <a:bodyPr>
            <a:normAutofit/>
          </a:bodyPr>
          <a:lstStyle/>
          <a:p>
            <a:endParaRPr lang="en-US" dirty="0"/>
          </a:p>
          <a:p>
            <a:r>
              <a:rPr lang="en-US" dirty="0"/>
              <a:t>Classification must be correctly applied:</a:t>
            </a:r>
          </a:p>
          <a:p>
            <a:pPr lvl="1"/>
            <a:r>
              <a:rPr lang="en-US" b="1" dirty="0"/>
              <a:t>under-classification</a:t>
            </a:r>
            <a:r>
              <a:rPr lang="en-US" dirty="0"/>
              <a:t> could lead to potential compromises of sensitive information, </a:t>
            </a:r>
          </a:p>
          <a:p>
            <a:pPr lvl="1"/>
            <a:r>
              <a:rPr lang="en-US" b="1" i="1" dirty="0"/>
              <a:t>over-classification </a:t>
            </a:r>
            <a:r>
              <a:rPr lang="en-US" dirty="0"/>
              <a:t>of documents may result in a loss of credibility of the classification system. </a:t>
            </a:r>
          </a:p>
          <a:p>
            <a:endParaRPr lang="mk-MK" dirty="0"/>
          </a:p>
        </p:txBody>
      </p:sp>
    </p:spTree>
    <p:extLst>
      <p:ext uri="{BB962C8B-B14F-4D97-AF65-F5344CB8AC3E}">
        <p14:creationId xmlns:p14="http://schemas.microsoft.com/office/powerpoint/2010/main" val="2924348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2342</Words>
  <Application>Microsoft Office PowerPoint</Application>
  <PresentationFormat>Widescreen</PresentationFormat>
  <Paragraphs>218</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PROTECION OF CLASSIFIED INFORMATION  AS PART OF  NATIONAL CRITICAL INFRASTRUCTURE PROTECTION</vt:lpstr>
      <vt:lpstr>INTRODUCTION</vt:lpstr>
      <vt:lpstr>CRITICAL INFORMATION INFRASTRUCTURES </vt:lpstr>
      <vt:lpstr>CRITICAL INFRASTRUCTURE VERSUS CRITICAL INFORMATION INFRASTRUCTURE</vt:lpstr>
      <vt:lpstr>DIFFERENT APPROACHES TO THE PROBLEM </vt:lpstr>
      <vt:lpstr>INFORMATION SHARING</vt:lpstr>
      <vt:lpstr>CLASSIFIED INFORMATION INFRASTRUCTURE</vt:lpstr>
      <vt:lpstr>PROTECTION OF CLASSIFIED INFORMATION – SECURITY CLEARANCE</vt:lpstr>
      <vt:lpstr>PROTECTION OF CLASSIFIED INFORMATION – INFORMATION CLASSIFICATION</vt:lpstr>
      <vt:lpstr>PROTECTION OF CLASSIFIED INFORMATION –  AUTHORIZED PERSON</vt:lpstr>
      <vt:lpstr>NORMS IN PROTECTION OF CLASSIFIED INFORMATION</vt:lpstr>
      <vt:lpstr>NATIONAL SECURITY AUTHORITY (NSA)</vt:lpstr>
      <vt:lpstr>LEGISLATION FOR CLASSIFIED INFORMATION</vt:lpstr>
      <vt:lpstr>DURATION OF CLASSIFICATION</vt:lpstr>
      <vt:lpstr>EXCHANGE OF SECRET INFORMATION</vt:lpstr>
      <vt:lpstr>ACCESS TO SECRET INFORMATION</vt:lpstr>
      <vt:lpstr>SECURITY CHECKS</vt:lpstr>
      <vt:lpstr>SECURITY CHECKS</vt:lpstr>
      <vt:lpstr>PowerPoint Presentation</vt:lpstr>
    </vt:vector>
  </TitlesOfParts>
  <Company>DBKI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Information: Between Transparency and Secrecy  </dc:title>
  <dc:creator>Stojan Slaveski</dc:creator>
  <cp:lastModifiedBy>Stojan Slaveski</cp:lastModifiedBy>
  <cp:revision>43</cp:revision>
  <cp:lastPrinted>2019-08-22T09:54:37Z</cp:lastPrinted>
  <dcterms:created xsi:type="dcterms:W3CDTF">2019-08-19T10:46:27Z</dcterms:created>
  <dcterms:modified xsi:type="dcterms:W3CDTF">2023-08-22T12:13:19Z</dcterms:modified>
</cp:coreProperties>
</file>