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71" r:id="rId3"/>
    <p:sldId id="272" r:id="rId4"/>
    <p:sldId id="276" r:id="rId5"/>
    <p:sldId id="273" r:id="rId6"/>
    <p:sldId id="277" r:id="rId7"/>
    <p:sldId id="274" r:id="rId8"/>
    <p:sldId id="275" r:id="rId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886" autoAdjust="0"/>
  </p:normalViewPr>
  <p:slideViewPr>
    <p:cSldViewPr>
      <p:cViewPr varScale="1">
        <p:scale>
          <a:sx n="82" d="100"/>
          <a:sy n="82" d="100"/>
        </p:scale>
        <p:origin x="648" y="62"/>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7" d="100"/>
          <a:sy n="67" d="100"/>
        </p:scale>
        <p:origin x="274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8/24/2023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8/24/2023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descr="Map of World"/>
          <p:cNvSpPr>
            <a:spLocks noEditPoints="1"/>
          </p:cNvSpPr>
          <p:nvPr/>
        </p:nvSpPr>
        <p:spPr bwMode="gray">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8/24/2023</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8/24/2023</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8/24/2023</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8/24/2023</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8/24/2023</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EDF33987-6305-4E2A-BF18-EF013ECE927B}" type="datetimeFigureOut">
              <a:rPr lang="en-US"/>
              <a:t>8/24/2023</a:t>
            </a:fld>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EDF33987-6305-4E2A-BF18-EF013ECE927B}" type="datetimeFigureOut">
              <a:rPr lang="en-US"/>
              <a:t>8/24/2023</a:t>
            </a:fld>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EDF33987-6305-4E2A-BF18-EF013ECE927B}" type="datetimeFigureOut">
              <a:rPr lang="en-US"/>
              <a:t>8/24/2023</a:t>
            </a:fld>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8/24/2023</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8/24/2023</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r>
              <a:rPr lang="en-US" dirty="0"/>
              <a:t>Add a footer</a:t>
            </a: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fld id="{EDF33987-6305-4E2A-BF18-EF013ECE927B}" type="datetimeFigureOut">
              <a:rPr lang="en-US" smtClean="0"/>
              <a:pPr/>
              <a:t>8/24/2023</a:t>
            </a:fld>
            <a:endParaRPr lang="en-US"/>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7613" y="1828799"/>
            <a:ext cx="9753600" cy="3200401"/>
          </a:xfrm>
        </p:spPr>
        <p:txBody>
          <a:bodyPr/>
          <a:lstStyle/>
          <a:p>
            <a:pPr algn="ctr"/>
            <a:br>
              <a:rPr lang="en-US" sz="1800" b="1" dirty="0">
                <a:effectLst/>
                <a:latin typeface="Times New Roman" panose="02020603050405020304" pitchFamily="18" charset="0"/>
                <a:ea typeface="Calibri" panose="020F0502020204030204" pitchFamily="34" charset="0"/>
              </a:rPr>
            </a:br>
            <a:br>
              <a:rPr lang="en-US" sz="1800" b="1" dirty="0">
                <a:effectLst/>
                <a:latin typeface="Times New Roman" panose="02020603050405020304" pitchFamily="18" charset="0"/>
                <a:ea typeface="Calibri" panose="020F0502020204030204" pitchFamily="34" charset="0"/>
              </a:rPr>
            </a:br>
            <a:r>
              <a:rPr lang="sr-Latn-RS" sz="3200" b="1" dirty="0">
                <a:effectLst/>
                <a:latin typeface="Times New Roman" panose="02020603050405020304" pitchFamily="18" charset="0"/>
                <a:ea typeface="Calibri" panose="020F0502020204030204" pitchFamily="34" charset="0"/>
              </a:rPr>
              <a:t>Volunteers</a:t>
            </a:r>
            <a:r>
              <a:rPr lang="sr-Latn-RS" sz="3200" b="1" dirty="0">
                <a:latin typeface="Times New Roman" panose="02020603050405020304" pitchFamily="18" charset="0"/>
                <a:ea typeface="Calibri" panose="020F0502020204030204" pitchFamily="34" charset="0"/>
              </a:rPr>
              <a:t>/</a:t>
            </a:r>
            <a:r>
              <a:rPr lang="sr-Latn-RS" sz="3200" b="1" dirty="0">
                <a:effectLst/>
                <a:latin typeface="Times New Roman" panose="02020603050405020304" pitchFamily="18" charset="0"/>
                <a:ea typeface="Calibri" panose="020F0502020204030204" pitchFamily="34" charset="0"/>
              </a:rPr>
              <a:t>Mercenaries</a:t>
            </a:r>
            <a:r>
              <a:rPr lang="en-US" sz="3200" b="1" dirty="0">
                <a:effectLst/>
                <a:latin typeface="Times New Roman" panose="02020603050405020304" pitchFamily="18" charset="0"/>
                <a:ea typeface="Calibri" panose="020F0502020204030204" pitchFamily="34" charset="0"/>
              </a:rPr>
              <a:t> </a:t>
            </a:r>
            <a:r>
              <a:rPr lang="sr-Latn-RS" sz="3200" b="1" dirty="0">
                <a:effectLst/>
                <a:latin typeface="Times New Roman" panose="02020603050405020304" pitchFamily="18" charset="0"/>
                <a:ea typeface="Calibri" panose="020F0502020204030204" pitchFamily="34" charset="0"/>
                <a:cs typeface="Times New Roman" panose="02020603050405020304" pitchFamily="18" charset="0"/>
              </a:rPr>
              <a:t>in the Ukrainian Theatre</a:t>
            </a:r>
            <a:r>
              <a:rPr lang="en-US" sz="3200" b="1" dirty="0">
                <a:latin typeface="Times New Roman" panose="02020603050405020304" pitchFamily="18" charset="0"/>
                <a:ea typeface="Calibri" panose="020F0502020204030204" pitchFamily="34" charset="0"/>
                <a:cs typeface="Times New Roman" panose="02020603050405020304" pitchFamily="18" charset="0"/>
              </a:rPr>
              <a:t>: Serbian case study </a:t>
            </a:r>
            <a:br>
              <a:rPr lang="en-TT"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title 2"/>
          <p:cNvSpPr>
            <a:spLocks noGrp="1"/>
          </p:cNvSpPr>
          <p:nvPr>
            <p:ph type="subTitle" idx="1"/>
          </p:nvPr>
        </p:nvSpPr>
        <p:spPr/>
        <p:txBody>
          <a:bodyPr/>
          <a:lstStyle/>
          <a:p>
            <a:r>
              <a:rPr lang="en-US" dirty="0" err="1"/>
              <a:t>Vanja</a:t>
            </a:r>
            <a:r>
              <a:rPr lang="en-US" dirty="0"/>
              <a:t> </a:t>
            </a:r>
            <a:r>
              <a:rPr lang="en-US" dirty="0" err="1"/>
              <a:t>Rokvi</a:t>
            </a:r>
            <a:r>
              <a:rPr lang="sr-Latn-RS" dirty="0"/>
              <a:t>ć </a:t>
            </a:r>
            <a:endParaRPr lang="en-US" dirty="0"/>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r-Latn-RS" sz="3200" dirty="0">
                <a:latin typeface="Times New Roman" panose="02020603050405020304" pitchFamily="18" charset="0"/>
                <a:cs typeface="Times New Roman" panose="02020603050405020304" pitchFamily="18" charset="0"/>
              </a:rPr>
              <a:t>History of mercenaries/</a:t>
            </a:r>
            <a:r>
              <a:rPr lang="sr-Latn-RS" sz="3200" dirty="0">
                <a:effectLst/>
                <a:latin typeface="Times New Roman" panose="02020603050405020304" pitchFamily="18" charset="0"/>
                <a:ea typeface="Calibri" panose="020F0502020204030204" pitchFamily="34" charset="0"/>
                <a:cs typeface="Times New Roman" panose="02020603050405020304" pitchFamily="18" charset="0"/>
              </a:rPr>
              <a:t> Volunteers</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nSpc>
                <a:spcPct val="150000"/>
              </a:lnSpc>
            </a:pPr>
            <a:r>
              <a:rPr lang="sr-Latn-RS" sz="2800"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new phenomenon</a:t>
            </a:r>
            <a:r>
              <a:rPr lang="sr-Latn-RS" sz="2800" dirty="0">
                <a:latin typeface="Times New Roman" panose="02020603050405020304" pitchFamily="18" charset="0"/>
                <a:cs typeface="Times New Roman" panose="02020603050405020304" pitchFamily="18" charset="0"/>
              </a:rPr>
              <a:t>? </a:t>
            </a:r>
          </a:p>
          <a:p>
            <a:pPr>
              <a:lnSpc>
                <a:spcPct val="150000"/>
              </a:lnSpc>
            </a:pPr>
            <a:r>
              <a:rPr lang="sr-Latn-RS" sz="2800" i="0" u="none" strike="noStrike" baseline="0" dirty="0">
                <a:latin typeface="Times New Roman" panose="02020603050405020304" pitchFamily="18" charset="0"/>
                <a:cs typeface="Times New Roman" panose="02020603050405020304" pitchFamily="18" charset="0"/>
              </a:rPr>
              <a:t>e.g. </a:t>
            </a:r>
            <a:r>
              <a:rPr lang="en-TT" sz="2800" i="0" u="none" strike="noStrike" baseline="0" dirty="0">
                <a:latin typeface="Times New Roman" panose="02020603050405020304" pitchFamily="18" charset="0"/>
                <a:cs typeface="Times New Roman" panose="02020603050405020304" pitchFamily="18" charset="0"/>
              </a:rPr>
              <a:t>Spanish Civil War, 1936–1939</a:t>
            </a:r>
            <a:endParaRPr lang="sr-Latn-RS" sz="2800" i="0" u="none" strike="noStrike" baseline="0" dirty="0">
              <a:latin typeface="Times New Roman" panose="02020603050405020304" pitchFamily="18" charset="0"/>
              <a:cs typeface="Times New Roman" panose="02020603050405020304" pitchFamily="18" charset="0"/>
            </a:endParaRPr>
          </a:p>
          <a:p>
            <a:pPr>
              <a:lnSpc>
                <a:spcPct val="150000"/>
              </a:lnSpc>
            </a:pPr>
            <a:r>
              <a:rPr lang="sr-Latn-RS" sz="2800" dirty="0">
                <a:latin typeface="Times New Roman" panose="02020603050405020304" pitchFamily="18" charset="0"/>
                <a:cs typeface="Times New Roman" panose="02020603050405020304" pitchFamily="18" charset="0"/>
              </a:rPr>
              <a:t>Rise of PMC during the 90’s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697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CE64A-6A52-8ED0-7A16-5912532D5B84}"/>
              </a:ext>
            </a:extLst>
          </p:cNvPr>
          <p:cNvSpPr>
            <a:spLocks noGrp="1"/>
          </p:cNvSpPr>
          <p:nvPr>
            <p:ph type="title"/>
          </p:nvPr>
        </p:nvSpPr>
        <p:spPr/>
        <p:txBody>
          <a:bodyPr>
            <a:normAutofit/>
          </a:bodyPr>
          <a:lstStyle/>
          <a:p>
            <a:pPr algn="ctr"/>
            <a:r>
              <a:rPr lang="sr-Latn-RS" sz="3200" dirty="0">
                <a:latin typeface="Times New Roman" panose="02020603050405020304" pitchFamily="18" charset="0"/>
                <a:cs typeface="Times New Roman" panose="02020603050405020304" pitchFamily="18" charset="0"/>
              </a:rPr>
              <a:t>Serbian mercenaries/</a:t>
            </a:r>
            <a:r>
              <a:rPr lang="sr-Latn-RS" sz="3200" dirty="0">
                <a:effectLst/>
                <a:latin typeface="Times New Roman" panose="02020603050405020304" pitchFamily="18" charset="0"/>
                <a:ea typeface="Calibri" panose="020F0502020204030204" pitchFamily="34" charset="0"/>
                <a:cs typeface="Times New Roman" panose="02020603050405020304" pitchFamily="18" charset="0"/>
              </a:rPr>
              <a:t> Volunteers in the the Ukrainian Theatre (2014)</a:t>
            </a:r>
            <a:endParaRPr lang="en-TT"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8B53249-89AF-93C3-D385-2B2FD0E176DA}"/>
              </a:ext>
            </a:extLst>
          </p:cNvPr>
          <p:cNvSpPr>
            <a:spLocks noGrp="1"/>
          </p:cNvSpPr>
          <p:nvPr>
            <p:ph idx="1"/>
          </p:nvPr>
        </p:nvSpPr>
        <p:spPr/>
        <p:txBody>
          <a:bodyPr>
            <a:normAutofit fontScale="92500" lnSpcReduction="10000"/>
          </a:bodyPr>
          <a:lstStyle/>
          <a:p>
            <a:pPr algn="just">
              <a:lnSpc>
                <a:spcPct val="200000"/>
              </a:lnSpc>
            </a:pPr>
            <a:r>
              <a:rPr lang="sr-Latn-RS" dirty="0">
                <a:latin typeface="Times New Roman" panose="02020603050405020304" pitchFamily="18" charset="0"/>
                <a:cs typeface="Times New Roman" panose="02020603050405020304" pitchFamily="18" charset="0"/>
              </a:rPr>
              <a:t>Serbia-Hussar Regiment, 1</a:t>
            </a:r>
            <a:r>
              <a:rPr lang="sr-Latn-RS" baseline="30000" dirty="0">
                <a:latin typeface="Times New Roman" panose="02020603050405020304" pitchFamily="18" charset="0"/>
                <a:cs typeface="Times New Roman" panose="02020603050405020304" pitchFamily="18" charset="0"/>
              </a:rPr>
              <a:t>st</a:t>
            </a:r>
            <a:r>
              <a:rPr lang="sr-Latn-RS" dirty="0">
                <a:latin typeface="Times New Roman" panose="02020603050405020304" pitchFamily="18" charset="0"/>
                <a:cs typeface="Times New Roman" panose="02020603050405020304" pitchFamily="18" charset="0"/>
              </a:rPr>
              <a:t> Slavic Unit, Batman Unit, Rusich Unit, Ryazan Unit, </a:t>
            </a:r>
            <a:r>
              <a:rPr lang="en-TT" i="1" u="none" strike="noStrike" baseline="0" dirty="0" err="1">
                <a:latin typeface="Times New Roman" panose="02020603050405020304" pitchFamily="18" charset="0"/>
                <a:cs typeface="Times New Roman" panose="02020603050405020304" pitchFamily="18" charset="0"/>
              </a:rPr>
              <a:t>Unité</a:t>
            </a:r>
            <a:r>
              <a:rPr lang="en-TT" i="1" u="none" strike="noStrike" baseline="0" dirty="0">
                <a:latin typeface="Times New Roman" panose="02020603050405020304" pitchFamily="18" charset="0"/>
                <a:cs typeface="Times New Roman" panose="02020603050405020304" pitchFamily="18" charset="0"/>
              </a:rPr>
              <a:t> </a:t>
            </a:r>
            <a:r>
              <a:rPr lang="en-TT" i="1" u="none" strike="noStrike" baseline="0" dirty="0" err="1">
                <a:latin typeface="Times New Roman" panose="02020603050405020304" pitchFamily="18" charset="0"/>
                <a:cs typeface="Times New Roman" panose="02020603050405020304" pitchFamily="18" charset="0"/>
              </a:rPr>
              <a:t>Continentale</a:t>
            </a:r>
            <a:r>
              <a:rPr lang="sr-Latn-RS" i="1" u="none" strike="noStrike" baseline="0" dirty="0">
                <a:latin typeface="Times New Roman" panose="02020603050405020304" pitchFamily="18" charset="0"/>
                <a:cs typeface="Times New Roman" panose="02020603050405020304" pitchFamily="18" charset="0"/>
              </a:rPr>
              <a:t>, </a:t>
            </a:r>
            <a:r>
              <a:rPr lang="en-TT" i="0" u="none" strike="noStrike" baseline="0" dirty="0">
                <a:latin typeface="Times New Roman" panose="02020603050405020304" pitchFamily="18" charset="0"/>
                <a:cs typeface="Times New Roman" panose="02020603050405020304" pitchFamily="18" charset="0"/>
              </a:rPr>
              <a:t>7th Brigade</a:t>
            </a:r>
            <a:r>
              <a:rPr lang="sr-Latn-RS" i="0" u="none" strike="noStrike" baseline="0" dirty="0">
                <a:latin typeface="Times New Roman" panose="02020603050405020304" pitchFamily="18" charset="0"/>
                <a:cs typeface="Times New Roman" panose="02020603050405020304" pitchFamily="18" charset="0"/>
              </a:rPr>
              <a:t>, </a:t>
            </a:r>
            <a:r>
              <a:rPr lang="en-TT" i="0" u="none" strike="noStrike" baseline="0" dirty="0">
                <a:latin typeface="Times New Roman" panose="02020603050405020304" pitchFamily="18" charset="0"/>
                <a:cs typeface="Times New Roman" panose="02020603050405020304" pitchFamily="18" charset="0"/>
              </a:rPr>
              <a:t>Ural Unit</a:t>
            </a:r>
            <a:r>
              <a:rPr lang="sr-Latn-RS" i="0" u="none" strike="noStrike" baseline="0" dirty="0">
                <a:latin typeface="Times New Roman" panose="02020603050405020304" pitchFamily="18" charset="0"/>
                <a:cs typeface="Times New Roman" panose="02020603050405020304" pitchFamily="18" charset="0"/>
              </a:rPr>
              <a:t>...</a:t>
            </a:r>
            <a:endParaRPr lang="sr-Latn-RS" dirty="0">
              <a:latin typeface="Times New Roman" panose="02020603050405020304" pitchFamily="18" charset="0"/>
              <a:cs typeface="Times New Roman" panose="02020603050405020304" pitchFamily="18" charset="0"/>
            </a:endParaRPr>
          </a:p>
          <a:p>
            <a:pPr algn="just">
              <a:lnSpc>
                <a:spcPct val="200000"/>
              </a:lnSpc>
            </a:pPr>
            <a:r>
              <a:rPr lang="en-US" i="0" u="none" strike="noStrike" baseline="0" dirty="0">
                <a:latin typeface="Times New Roman" panose="02020603050405020304" pitchFamily="18" charset="0"/>
                <a:cs typeface="Times New Roman" panose="02020603050405020304" pitchFamily="18" charset="0"/>
              </a:rPr>
              <a:t>300 Serbian citizens involved in the war in Ukraine on the side of the DNR/LNR </a:t>
            </a:r>
            <a:endParaRPr lang="en-TT" dirty="0">
              <a:latin typeface="Times New Roman" panose="02020603050405020304" pitchFamily="18" charset="0"/>
              <a:cs typeface="Times New Roman" panose="02020603050405020304" pitchFamily="18" charset="0"/>
            </a:endParaRPr>
          </a:p>
          <a:p>
            <a:pPr algn="just">
              <a:lnSpc>
                <a:spcPct val="200000"/>
              </a:lnSpc>
            </a:pPr>
            <a:r>
              <a:rPr lang="en-US" i="0" u="none" strike="noStrike" baseline="0" dirty="0">
                <a:latin typeface="Times New Roman" panose="02020603050405020304" pitchFamily="18" charset="0"/>
                <a:cs typeface="Times New Roman" panose="02020603050405020304" pitchFamily="18" charset="0"/>
              </a:rPr>
              <a:t>by the end of 2018, the Serbian courts identified 45 Serbian citizens who “have had legal proceedings started against them for allegedly going to fight on the battlefields of Ukraine”</a:t>
            </a:r>
            <a:endParaRPr lang="en-T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6517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762F8E-1865-11E5-86EE-D482763FF79A}"/>
              </a:ext>
            </a:extLst>
          </p:cNvPr>
          <p:cNvSpPr>
            <a:spLocks noGrp="1"/>
          </p:cNvSpPr>
          <p:nvPr>
            <p:ph type="ctrTitle"/>
          </p:nvPr>
        </p:nvSpPr>
        <p:spPr>
          <a:xfrm>
            <a:off x="0" y="44625"/>
            <a:ext cx="12188824" cy="5616624"/>
          </a:xfrm>
        </p:spPr>
        <p:txBody>
          <a:bodyPr/>
          <a:lstStyle/>
          <a:p>
            <a:endParaRPr lang="en-TT" dirty="0"/>
          </a:p>
        </p:txBody>
      </p:sp>
      <p:sp>
        <p:nvSpPr>
          <p:cNvPr id="6" name="Subtitle 5">
            <a:extLst>
              <a:ext uri="{FF2B5EF4-FFF2-40B4-BE49-F238E27FC236}">
                <a16:creationId xmlns:a16="http://schemas.microsoft.com/office/drawing/2014/main" id="{C3F47864-02DF-F850-832D-83082C3F4A06}"/>
              </a:ext>
            </a:extLst>
          </p:cNvPr>
          <p:cNvSpPr>
            <a:spLocks noGrp="1"/>
          </p:cNvSpPr>
          <p:nvPr>
            <p:ph type="subTitle" idx="1"/>
          </p:nvPr>
        </p:nvSpPr>
        <p:spPr>
          <a:xfrm>
            <a:off x="-1" y="5949280"/>
            <a:ext cx="12188825" cy="908720"/>
          </a:xfrm>
        </p:spPr>
        <p:txBody>
          <a:bodyPr>
            <a:normAutofit fontScale="92500" lnSpcReduction="20000"/>
          </a:bodyPr>
          <a:lstStyle/>
          <a:p>
            <a:endParaRPr lang="sr-Latn-RS" sz="1800" kern="1200" cap="all"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sr-Latn-RS" sz="1800" cap="all"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sr-Latn-RS" sz="1800" kern="1200" cap="all"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https://balkaninsight.com/2018/12/13/donbass-brothers-how-serbian-fighters-were-deployed-in-ukraine-12-12-2018/</a:t>
            </a:r>
            <a:endParaRPr lang="en-TT"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TT" dirty="0"/>
          </a:p>
        </p:txBody>
      </p:sp>
      <p:pic>
        <p:nvPicPr>
          <p:cNvPr id="9" name="Picture 8">
            <a:extLst>
              <a:ext uri="{FF2B5EF4-FFF2-40B4-BE49-F238E27FC236}">
                <a16:creationId xmlns:a16="http://schemas.microsoft.com/office/drawing/2014/main" id="{DE56AE73-610F-CC26-8CCB-7BDE8F98C361}"/>
              </a:ext>
            </a:extLst>
          </p:cNvPr>
          <p:cNvPicPr>
            <a:picLocks noChangeAspect="1"/>
          </p:cNvPicPr>
          <p:nvPr/>
        </p:nvPicPr>
        <p:blipFill>
          <a:blip r:embed="rId2"/>
          <a:stretch>
            <a:fillRect/>
          </a:stretch>
        </p:blipFill>
        <p:spPr>
          <a:xfrm>
            <a:off x="-12677" y="79918"/>
            <a:ext cx="12188825" cy="6157394"/>
          </a:xfrm>
          <a:prstGeom prst="rect">
            <a:avLst/>
          </a:prstGeom>
        </p:spPr>
      </p:pic>
    </p:spTree>
    <p:extLst>
      <p:ext uri="{BB962C8B-B14F-4D97-AF65-F5344CB8AC3E}">
        <p14:creationId xmlns:p14="http://schemas.microsoft.com/office/powerpoint/2010/main" val="417682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AFD65-DBD1-6D7E-DB65-20C2720262ED}"/>
              </a:ext>
            </a:extLst>
          </p:cNvPr>
          <p:cNvSpPr>
            <a:spLocks noGrp="1"/>
          </p:cNvSpPr>
          <p:nvPr>
            <p:ph type="title"/>
          </p:nvPr>
        </p:nvSpPr>
        <p:spPr/>
        <p:txBody>
          <a:bodyPr>
            <a:noAutofit/>
          </a:bodyPr>
          <a:lstStyle/>
          <a:p>
            <a:pPr algn="ctr"/>
            <a:r>
              <a:rPr lang="sr-Latn-RS" sz="3200" dirty="0">
                <a:latin typeface="Times New Roman" panose="02020603050405020304" pitchFamily="18" charset="0"/>
                <a:cs typeface="Times New Roman" panose="02020603050405020304" pitchFamily="18" charset="0"/>
              </a:rPr>
              <a:t>Serbian mercenaries/</a:t>
            </a:r>
            <a:r>
              <a:rPr lang="sr-Latn-RS" sz="3200" dirty="0">
                <a:effectLst/>
                <a:latin typeface="Times New Roman" panose="02020603050405020304" pitchFamily="18" charset="0"/>
                <a:ea typeface="Calibri" panose="020F0502020204030204" pitchFamily="34" charset="0"/>
                <a:cs typeface="Times New Roman" panose="02020603050405020304" pitchFamily="18" charset="0"/>
              </a:rPr>
              <a:t> Volunteers in the the Ukrainian Theatre (2022-): case of wagner</a:t>
            </a:r>
            <a:endParaRPr lang="en-TT" sz="3200" dirty="0"/>
          </a:p>
        </p:txBody>
      </p:sp>
      <p:sp>
        <p:nvSpPr>
          <p:cNvPr id="3" name="Content Placeholder 2">
            <a:extLst>
              <a:ext uri="{FF2B5EF4-FFF2-40B4-BE49-F238E27FC236}">
                <a16:creationId xmlns:a16="http://schemas.microsoft.com/office/drawing/2014/main" id="{58B9BF0C-C3FB-F0A4-8B1F-802F50C74158}"/>
              </a:ext>
            </a:extLst>
          </p:cNvPr>
          <p:cNvSpPr>
            <a:spLocks noGrp="1"/>
          </p:cNvSpPr>
          <p:nvPr>
            <p:ph idx="1"/>
          </p:nvPr>
        </p:nvSpPr>
        <p:spPr/>
        <p:txBody>
          <a:bodyPr/>
          <a:lstStyle/>
          <a:p>
            <a:endParaRPr lang="en-T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TT" dirty="0"/>
          </a:p>
        </p:txBody>
      </p:sp>
      <p:pic>
        <p:nvPicPr>
          <p:cNvPr id="1026" name="Picture 2" descr="The Wagner Group: Who are the shadowy Russian mercenaries in Ukraine? - ABC  News">
            <a:extLst>
              <a:ext uri="{FF2B5EF4-FFF2-40B4-BE49-F238E27FC236}">
                <a16:creationId xmlns:a16="http://schemas.microsoft.com/office/drawing/2014/main" id="{4C59D136-10C0-683C-C94E-0984D13C6F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924" y="1600200"/>
            <a:ext cx="8210550" cy="547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8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D7709-23C5-5DFF-8866-7E50819CE6D6}"/>
              </a:ext>
            </a:extLst>
          </p:cNvPr>
          <p:cNvSpPr>
            <a:spLocks noGrp="1"/>
          </p:cNvSpPr>
          <p:nvPr>
            <p:ph type="title"/>
          </p:nvPr>
        </p:nvSpPr>
        <p:spPr/>
        <p:txBody>
          <a:bodyPr/>
          <a:lstStyle/>
          <a:p>
            <a:endParaRPr lang="en-TT"/>
          </a:p>
        </p:txBody>
      </p:sp>
      <p:sp>
        <p:nvSpPr>
          <p:cNvPr id="3" name="Content Placeholder 2">
            <a:extLst>
              <a:ext uri="{FF2B5EF4-FFF2-40B4-BE49-F238E27FC236}">
                <a16:creationId xmlns:a16="http://schemas.microsoft.com/office/drawing/2014/main" id="{8A293741-03E3-EF1F-B5C8-2A72AC58702D}"/>
              </a:ext>
            </a:extLst>
          </p:cNvPr>
          <p:cNvSpPr>
            <a:spLocks noGrp="1"/>
          </p:cNvSpPr>
          <p:nvPr>
            <p:ph idx="1"/>
          </p:nvPr>
        </p:nvSpPr>
        <p:spPr/>
        <p:txBody>
          <a:bodyPr>
            <a:normAutofit lnSpcReduction="10000"/>
          </a:bodyPr>
          <a:lstStyle/>
          <a:p>
            <a:pPr algn="just">
              <a:lnSpc>
                <a:spcPct val="150000"/>
              </a:lnSpc>
            </a:pPr>
            <a:r>
              <a:rPr lang="sr-Latn-RS" sz="24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The Wagner Group advertisement for volunteers</a:t>
            </a:r>
            <a:r>
              <a:rPr lang="sr-Latn-RS" dirty="0">
                <a:solidFill>
                  <a:srgbClr val="212529"/>
                </a:solidFill>
                <a:latin typeface="Times New Roman" panose="02020603050405020304" pitchFamily="18" charset="0"/>
                <a:ea typeface="Calibri" panose="020F0502020204030204" pitchFamily="34" charset="0"/>
                <a:cs typeface="Times New Roman" panose="02020603050405020304" pitchFamily="18" charset="0"/>
              </a:rPr>
              <a:t> </a:t>
            </a:r>
            <a:r>
              <a:rPr lang="sr-Latn-RS" sz="24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(RT Balkan): looking for volunteers between the ages of 22 and 50, who are not citizens of Ukraine, one of the countries of the EU or the NATO alliance, those who come forward are really interested in learning, that they are patriots and that they are strong in spirit, and everything else will be taught by the Wagnerians".</a:t>
            </a:r>
          </a:p>
          <a:p>
            <a:pPr algn="just">
              <a:lnSpc>
                <a:spcPct val="150000"/>
              </a:lnSpc>
            </a:pPr>
            <a:r>
              <a:rPr lang="sr-Latn-RS" dirty="0">
                <a:solidFill>
                  <a:srgbClr val="212529"/>
                </a:solidFill>
                <a:latin typeface="Times New Roman" panose="02020603050405020304" pitchFamily="18" charset="0"/>
                <a:ea typeface="Calibri" panose="020F0502020204030204" pitchFamily="34" charset="0"/>
                <a:cs typeface="Times New Roman" panose="02020603050405020304" pitchFamily="18" charset="0"/>
              </a:rPr>
              <a:t>Number of Serbian citizens in Wagner? </a:t>
            </a:r>
          </a:p>
          <a:p>
            <a:pPr algn="just">
              <a:lnSpc>
                <a:spcPct val="150000"/>
              </a:lnSpc>
            </a:pPr>
            <a:r>
              <a:rPr lang="sr-Latn-RS" sz="24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Motivation to join Wagner or other private actors? </a:t>
            </a:r>
            <a:endParaRPr lang="en-TT"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TT" dirty="0"/>
          </a:p>
        </p:txBody>
      </p:sp>
    </p:spTree>
    <p:extLst>
      <p:ext uri="{BB962C8B-B14F-4D97-AF65-F5344CB8AC3E}">
        <p14:creationId xmlns:p14="http://schemas.microsoft.com/office/powerpoint/2010/main" val="2983609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92BC-2F6E-CBBD-55C3-4E8AE2719B34}"/>
              </a:ext>
            </a:extLst>
          </p:cNvPr>
          <p:cNvSpPr>
            <a:spLocks noGrp="1"/>
          </p:cNvSpPr>
          <p:nvPr>
            <p:ph type="title"/>
          </p:nvPr>
        </p:nvSpPr>
        <p:spPr>
          <a:xfrm>
            <a:off x="1217614" y="274638"/>
            <a:ext cx="9753600" cy="850106"/>
          </a:xfrm>
        </p:spPr>
        <p:txBody>
          <a:bodyPr>
            <a:normAutofit/>
          </a:bodyPr>
          <a:lstStyle/>
          <a:p>
            <a:pPr algn="ctr"/>
            <a:r>
              <a:rPr lang="sr-Latn-RS" sz="3200" dirty="0">
                <a:latin typeface="Times New Roman" panose="02020603050405020304" pitchFamily="18" charset="0"/>
                <a:cs typeface="Times New Roman" panose="02020603050405020304" pitchFamily="18" charset="0"/>
              </a:rPr>
              <a:t>Security concerns </a:t>
            </a:r>
            <a:endParaRPr lang="en-TT"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0B0AFAA-E2E1-5758-0D32-ED471944FB6A}"/>
              </a:ext>
            </a:extLst>
          </p:cNvPr>
          <p:cNvSpPr>
            <a:spLocks noGrp="1"/>
          </p:cNvSpPr>
          <p:nvPr>
            <p:ph idx="1"/>
          </p:nvPr>
        </p:nvSpPr>
        <p:spPr/>
        <p:txBody>
          <a:bodyPr>
            <a:normAutofit/>
          </a:bodyPr>
          <a:lstStyle/>
          <a:p>
            <a:pPr>
              <a:lnSpc>
                <a:spcPct val="150000"/>
              </a:lnSpc>
            </a:pPr>
            <a:r>
              <a:rPr lang="sr-Latn-RS" sz="3200" dirty="0">
                <a:latin typeface="Times New Roman" panose="02020603050405020304" pitchFamily="18" charset="0"/>
                <a:cs typeface="Times New Roman" panose="02020603050405020304" pitchFamily="18" charset="0"/>
              </a:rPr>
              <a:t>Human security</a:t>
            </a:r>
          </a:p>
          <a:p>
            <a:pPr>
              <a:lnSpc>
                <a:spcPct val="150000"/>
              </a:lnSpc>
            </a:pPr>
            <a:r>
              <a:rPr lang="sr-Latn-RS" sz="3200" dirty="0">
                <a:latin typeface="Times New Roman" panose="02020603050405020304" pitchFamily="18" charset="0"/>
                <a:cs typeface="Times New Roman" panose="02020603050405020304" pitchFamily="18" charset="0"/>
              </a:rPr>
              <a:t>National security</a:t>
            </a:r>
          </a:p>
          <a:p>
            <a:pPr>
              <a:lnSpc>
                <a:spcPct val="150000"/>
              </a:lnSpc>
            </a:pPr>
            <a:r>
              <a:rPr lang="sr-Latn-RS" sz="3200" dirty="0">
                <a:latin typeface="Times New Roman" panose="02020603050405020304" pitchFamily="18" charset="0"/>
                <a:cs typeface="Times New Roman" panose="02020603050405020304" pitchFamily="18" charset="0"/>
              </a:rPr>
              <a:t>International security </a:t>
            </a:r>
            <a:endParaRPr lang="en-TT"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317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5C895-5464-CD39-CBF1-5B957D71A1B8}"/>
              </a:ext>
            </a:extLst>
          </p:cNvPr>
          <p:cNvSpPr>
            <a:spLocks noGrp="1"/>
          </p:cNvSpPr>
          <p:nvPr>
            <p:ph type="title"/>
          </p:nvPr>
        </p:nvSpPr>
        <p:spPr>
          <a:xfrm>
            <a:off x="1217614" y="274638"/>
            <a:ext cx="9753600" cy="1642194"/>
          </a:xfrm>
        </p:spPr>
        <p:txBody>
          <a:bodyPr>
            <a:noAutofit/>
          </a:bodyPr>
          <a:lstStyle/>
          <a:p>
            <a:pPr algn="ctr"/>
            <a:r>
              <a:rPr lang="sr-Latn-RS" sz="3200" dirty="0">
                <a:effectLst/>
                <a:latin typeface="Times New Roman" panose="02020603050405020304" pitchFamily="18" charset="0"/>
                <a:ea typeface="Calibri" panose="020F0502020204030204" pitchFamily="34" charset="0"/>
                <a:cs typeface="Times New Roman" panose="02020603050405020304" pitchFamily="18" charset="0"/>
              </a:rPr>
              <a:t>(IN)Effective respons for the phenomenoN?</a:t>
            </a:r>
            <a:br>
              <a:rPr lang="en-TT" sz="3200" dirty="0">
                <a:effectLst/>
                <a:latin typeface="Times New Roman" panose="02020603050405020304" pitchFamily="18" charset="0"/>
                <a:ea typeface="Calibri" panose="020F0502020204030204" pitchFamily="34" charset="0"/>
                <a:cs typeface="Times New Roman" panose="02020603050405020304" pitchFamily="18" charset="0"/>
              </a:rPr>
            </a:br>
            <a:endParaRPr lang="en-TT"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4A891CE-DB90-5F99-0E4D-ABD62AF5F822}"/>
              </a:ext>
            </a:extLst>
          </p:cNvPr>
          <p:cNvSpPr>
            <a:spLocks noGrp="1"/>
          </p:cNvSpPr>
          <p:nvPr>
            <p:ph idx="1"/>
          </p:nvPr>
        </p:nvSpPr>
        <p:spPr>
          <a:xfrm>
            <a:off x="1217614" y="1844824"/>
            <a:ext cx="9753600" cy="4343400"/>
          </a:xfrm>
        </p:spPr>
        <p:txBody>
          <a:bodyPr>
            <a:normAutofit/>
          </a:bodyPr>
          <a:lstStyle/>
          <a:p>
            <a:pPr>
              <a:lnSpc>
                <a:spcPct val="150000"/>
              </a:lnSpc>
            </a:pPr>
            <a:r>
              <a:rPr lang="sr-Latn-RS" sz="3200" dirty="0">
                <a:latin typeface="Times New Roman" panose="02020603050405020304" pitchFamily="18" charset="0"/>
                <a:cs typeface="Times New Roman" panose="02020603050405020304" pitchFamily="18" charset="0"/>
              </a:rPr>
              <a:t>Political </a:t>
            </a:r>
          </a:p>
          <a:p>
            <a:pPr>
              <a:lnSpc>
                <a:spcPct val="150000"/>
              </a:lnSpc>
            </a:pPr>
            <a:r>
              <a:rPr lang="sr-Latn-RS" sz="3200" dirty="0">
                <a:latin typeface="Times New Roman" panose="02020603050405020304" pitchFamily="18" charset="0"/>
                <a:cs typeface="Times New Roman" panose="02020603050405020304" pitchFamily="18" charset="0"/>
              </a:rPr>
              <a:t>Judicial</a:t>
            </a:r>
          </a:p>
          <a:p>
            <a:pPr>
              <a:lnSpc>
                <a:spcPct val="150000"/>
              </a:lnSpc>
            </a:pPr>
            <a:r>
              <a:rPr lang="sr-Latn-RS" sz="3200" dirty="0">
                <a:latin typeface="Times New Roman" panose="02020603050405020304" pitchFamily="18" charset="0"/>
                <a:cs typeface="Times New Roman" panose="02020603050405020304" pitchFamily="18" charset="0"/>
              </a:rPr>
              <a:t>Academic</a:t>
            </a:r>
          </a:p>
          <a:p>
            <a:pPr>
              <a:lnSpc>
                <a:spcPct val="150000"/>
              </a:lnSpc>
            </a:pPr>
            <a:r>
              <a:rPr lang="sr-Latn-RS" sz="3200" dirty="0">
                <a:latin typeface="Times New Roman" panose="02020603050405020304" pitchFamily="18" charset="0"/>
                <a:cs typeface="Times New Roman" panose="02020603050405020304" pitchFamily="18" charset="0"/>
              </a:rPr>
              <a:t>Public</a:t>
            </a:r>
          </a:p>
        </p:txBody>
      </p:sp>
    </p:spTree>
    <p:extLst>
      <p:ext uri="{BB962C8B-B14F-4D97-AF65-F5344CB8AC3E}">
        <p14:creationId xmlns:p14="http://schemas.microsoft.com/office/powerpoint/2010/main" val="15719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orld Presentation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2804891_win32_fixed.potx" id="{67E1CE12-4E7F-4E00-8450-70E8A44C0BA6}" vid="{5B359CD9-B23F-44EB-BBF8-9808683E469B}"/>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World maps series, World  presentation (widescreen)</Template>
  <TotalTime>245</TotalTime>
  <Words>263</Words>
  <Application>Microsoft Office PowerPoint</Application>
  <PresentationFormat>Custom</PresentationFormat>
  <Paragraphs>26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Century Gothic</vt:lpstr>
      <vt:lpstr>Times New Roman</vt:lpstr>
      <vt:lpstr>World Presentation 16x9</vt:lpstr>
      <vt:lpstr>  Volunteers/Mercenaries in the Ukrainian Theatre: Serbian case study  </vt:lpstr>
      <vt:lpstr>History of mercenaries/ Volunteers</vt:lpstr>
      <vt:lpstr>Serbian mercenaries/ Volunteers in the the Ukrainian Theatre (2014)</vt:lpstr>
      <vt:lpstr>PowerPoint Presentation</vt:lpstr>
      <vt:lpstr>Serbian mercenaries/ Volunteers in the the Ukrainian Theatre (2022-): case of wagner</vt:lpstr>
      <vt:lpstr>PowerPoint Presentation</vt:lpstr>
      <vt:lpstr>Security concerns </vt:lpstr>
      <vt:lpstr>(IN)Effective respons for the phenomenoN?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Volunteers or Mercenaries in the Ukrainian Theatre: Serbian case study  </dc:title>
  <dc:creator>Asus</dc:creator>
  <cp:lastModifiedBy>Asus</cp:lastModifiedBy>
  <cp:revision>9</cp:revision>
  <dcterms:created xsi:type="dcterms:W3CDTF">2023-08-16T08:20:09Z</dcterms:created>
  <dcterms:modified xsi:type="dcterms:W3CDTF">2023-08-24T09:00:10Z</dcterms:modified>
</cp:coreProperties>
</file>