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9" r:id="rId3"/>
    <p:sldId id="372" r:id="rId4"/>
    <p:sldId id="368" r:id="rId5"/>
    <p:sldId id="369" r:id="rId6"/>
    <p:sldId id="364" r:id="rId7"/>
    <p:sldId id="360" r:id="rId8"/>
    <p:sldId id="365" r:id="rId9"/>
    <p:sldId id="366" r:id="rId10"/>
    <p:sldId id="371" r:id="rId11"/>
    <p:sldId id="361" r:id="rId12"/>
    <p:sldId id="367" r:id="rId13"/>
    <p:sldId id="362" r:id="rId14"/>
    <p:sldId id="363" r:id="rId15"/>
    <p:sldId id="370" r:id="rId16"/>
    <p:sldId id="373" r:id="rId17"/>
    <p:sldId id="3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4660"/>
  </p:normalViewPr>
  <p:slideViewPr>
    <p:cSldViewPr>
      <p:cViewPr varScale="1">
        <p:scale>
          <a:sx n="58" d="100"/>
          <a:sy n="58" d="100"/>
        </p:scale>
        <p:origin x="15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D4182-5B39-4094-89D1-E2FB9ECEDDC2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26C63-D30F-4BE8-861B-CBCB4DA323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07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0E6E8-AC5C-44CF-B5F9-BF0522E78189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BE28F-BAEF-46D9-AD13-336162B67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688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E80636-29E0-4447-B4E9-9029C6266BF1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FC6E31-9760-487F-B4D4-266BEA2A5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0636-29E0-4447-B4E9-9029C6266BF1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6E31-9760-487F-B4D4-266BEA2A5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0636-29E0-4447-B4E9-9029C6266BF1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6E31-9760-487F-B4D4-266BEA2A5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0636-29E0-4447-B4E9-9029C6266BF1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6E31-9760-487F-B4D4-266BEA2A5E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0636-29E0-4447-B4E9-9029C6266BF1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6E31-9760-487F-B4D4-266BEA2A5E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0636-29E0-4447-B4E9-9029C6266BF1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6E31-9760-487F-B4D4-266BEA2A5E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0636-29E0-4447-B4E9-9029C6266BF1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6E31-9760-487F-B4D4-266BEA2A5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0636-29E0-4447-B4E9-9029C6266BF1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6E31-9760-487F-B4D4-266BEA2A5E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0636-29E0-4447-B4E9-9029C6266BF1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6E31-9760-487F-B4D4-266BEA2A5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DE80636-29E0-4447-B4E9-9029C6266BF1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6E31-9760-487F-B4D4-266BEA2A5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E80636-29E0-4447-B4E9-9029C6266BF1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FC6E31-9760-487F-B4D4-266BEA2A5E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E80636-29E0-4447-B4E9-9029C6266BF1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FC6E31-9760-487F-B4D4-266BEA2A5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arl.europa.eu/thinktank/en/document/EPRS_BRI(2023)739294" TargetMode="External"/><Relationship Id="rId2" Type="http://schemas.openxmlformats.org/officeDocument/2006/relationships/hyperlink" Target="https://defence-industry-space.ec.europa.eu/eu-defence-industry/act-support-ammunition-production-asap_e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08000" algn="l">
              <a:spcBef>
                <a:spcPts val="600"/>
              </a:spcBef>
            </a:pPr>
            <a:r>
              <a:rPr lang="en-US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mk-MK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mk-MK" sz="1800" dirty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mk-MK" sz="1800" dirty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br>
              <a:rPr lang="mk-MK" sz="1800" dirty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en-US" sz="1800" dirty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mk-MK" sz="3200" dirty="0">
                <a:latin typeface="Times New Roman" pitchFamily="18" charset="0"/>
                <a:cs typeface="Times New Roman" pitchFamily="18" charset="0"/>
              </a:rPr>
            </a:br>
            <a:br>
              <a:rPr lang="mk-MK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CF6E7-D661-595C-CA1B-3C1CC6E68B8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04254" y="4907280"/>
            <a:ext cx="3974592" cy="914400"/>
          </a:xfrm>
        </p:spPr>
        <p:txBody>
          <a:bodyPr>
            <a:no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Katerina VELJANOVSKA BLAZHEVSKA</a:t>
            </a:r>
          </a:p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Professor in Political Science,</a:t>
            </a:r>
          </a:p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Security Sciences – MIT University </a:t>
            </a:r>
          </a:p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 Macedonia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870992" y="1748028"/>
            <a:ext cx="7402016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5700" algn="l"/>
              </a:tabLst>
            </a:pPr>
            <a:endParaRPr lang="mk-MK" sz="1800" b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5700" algn="l"/>
              </a:tabLst>
            </a:pPr>
            <a:endParaRPr lang="mk-MK" sz="1800" b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5700" algn="l"/>
              </a:tabLst>
            </a:pPr>
            <a:r>
              <a:rPr lang="en-GB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FUTURE OF NATO – EU COOPERATION: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5700" algn="l"/>
              </a:tabLst>
            </a:pPr>
            <a:r>
              <a:rPr lang="en-GB" sz="2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Re-Thinking Strategy Approach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078" y="6053580"/>
            <a:ext cx="1051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Times New Roman" pitchFamily="18" charset="0"/>
                <a:cs typeface="Times New Roman" pitchFamily="18" charset="0"/>
              </a:rPr>
              <a:t>Ohrid</a:t>
            </a:r>
            <a:r>
              <a:rPr lang="mk-MK" sz="1400" dirty="0">
                <a:latin typeface="Times New Roman" pitchFamily="18" charset="0"/>
                <a:cs typeface="Times New Roman" pitchFamily="18" charset="0"/>
              </a:rPr>
              <a:t>, 2023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CADD74-717E-2EBE-F8DA-80E9B5130841}"/>
              </a:ext>
            </a:extLst>
          </p:cNvPr>
          <p:cNvSpPr txBox="1"/>
          <p:nvPr/>
        </p:nvSpPr>
        <p:spPr>
          <a:xfrm>
            <a:off x="2383376" y="115105"/>
            <a:ext cx="4572000" cy="19599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</a:pPr>
            <a:r>
              <a:rPr lang="mk-MK" sz="1800" b="1" kern="0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Marshall Center Alumni Security Forum</a:t>
            </a:r>
            <a:endParaRPr lang="en-GB" sz="18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mk-MK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mk-MK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NATO AND </a:t>
            </a:r>
            <a:r>
              <a:rPr lang="mk-MK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SECURITY COOPERATION IN THE WESTERN BALKANS - CHALLENGES AND LESSONS 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LEARNED”</a:t>
            </a:r>
            <a:br>
              <a:rPr lang="mk-MK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TASAM | Possibility of NATO and the EU/CFSP Cooperation in the New S...">
            <a:extLst>
              <a:ext uri="{FF2B5EF4-FFF2-40B4-BE49-F238E27FC236}">
                <a16:creationId xmlns:a16="http://schemas.microsoft.com/office/drawing/2014/main" id="{0781C986-D263-E993-C1CC-A9FE202DB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45180"/>
            <a:ext cx="29337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663DB02-E37B-D1F3-B783-7988C5285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33489" cy="6858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C32398A1-9677-8ED3-842F-AFC6B343A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152" y="2636912"/>
            <a:ext cx="2783160" cy="7920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Committed to the role </a:t>
            </a: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18556A8-8178-A219-A02E-C937298E5CA3}"/>
              </a:ext>
            </a:extLst>
          </p:cNvPr>
          <p:cNvSpPr/>
          <p:nvPr/>
        </p:nvSpPr>
        <p:spPr>
          <a:xfrm>
            <a:off x="7677488" y="3140968"/>
            <a:ext cx="550912" cy="57606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73381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ADC1A7-EA1D-5A7D-B1C3-8809B17C3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95944"/>
          </a:xfrm>
        </p:spPr>
        <p:txBody>
          <a:bodyPr>
            <a:normAutofit/>
          </a:bodyPr>
          <a:lstStyle/>
          <a:p>
            <a:pPr marL="70866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2400" kern="0" dirty="0"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en-GB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stablishing a mutual </a:t>
            </a:r>
            <a:r>
              <a:rPr lang="en-GB" sz="2400" u="sng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identity of values</a:t>
            </a:r>
          </a:p>
          <a:p>
            <a:pPr marL="70866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2400" kern="0" dirty="0">
                <a:latin typeface="Times New Roman" panose="02020603050405020304" pitchFamily="18" charset="0"/>
                <a:ea typeface="Calibri" panose="020F0502020204030204" pitchFamily="34" charset="0"/>
              </a:rPr>
              <a:t>Highlighting S</a:t>
            </a:r>
            <a:r>
              <a:rPr lang="en-GB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trategic Communications - finding an </a:t>
            </a:r>
            <a:r>
              <a:rPr lang="en-GB" sz="2400" u="sng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appropriate way in accordance with the social culture</a:t>
            </a:r>
            <a:r>
              <a:rPr lang="en-GB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communicate with the public and share the main idea and message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GB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way to guarantee security prosperity and democratic values.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0866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AC63A1-3D26-E5D6-3934-2D2C1320D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3610744" cy="850107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Recommendations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50149D5-D840-7218-EFA3-8C579C235C7D}"/>
              </a:ext>
            </a:extLst>
          </p:cNvPr>
          <p:cNvCxnSpPr>
            <a:cxnSpLocks/>
          </p:cNvCxnSpPr>
          <p:nvPr/>
        </p:nvCxnSpPr>
        <p:spPr>
          <a:xfrm>
            <a:off x="4067944" y="4077072"/>
            <a:ext cx="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594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206162-EF98-822B-ADC9-DB9ED6B55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mk-MK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ncreasing expression of "private" and "public"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interaction </a:t>
            </a: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– Lack of Resources?</a:t>
            </a: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514A3E-E277-8F56-271E-819655723A59}"/>
              </a:ext>
            </a:extLst>
          </p:cNvPr>
          <p:cNvSpPr/>
          <p:nvPr/>
        </p:nvSpPr>
        <p:spPr>
          <a:xfrm>
            <a:off x="1547664" y="4725144"/>
            <a:ext cx="5904656" cy="57606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We need flexibility for resilience </a:t>
            </a:r>
            <a:endParaRPr lang="en-GB" sz="2400" b="1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679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A1A78D-2B34-5B63-BB76-69E865448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GB" sz="2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sz="2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dopt a more </a:t>
            </a:r>
            <a:r>
              <a:rPr lang="en-GB" sz="29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strategic view of partnerships</a:t>
            </a:r>
            <a:r>
              <a:rPr lang="en-GB" sz="2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considering how they can contribute to long-term security by developing institutions and capacities in partner countries;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GB" sz="2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GB" sz="2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stablish </a:t>
            </a:r>
            <a:r>
              <a:rPr lang="en-GB" sz="29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clear guidelines</a:t>
            </a:r>
            <a:r>
              <a:rPr lang="en-GB" sz="2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how partnerships function during crises, by defining the roles, responsibilities, and obligations;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GB" sz="2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2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nclude </a:t>
            </a:r>
            <a:r>
              <a:rPr lang="en-GB" sz="29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 independence</a:t>
            </a:r>
            <a:r>
              <a:rPr lang="en-GB" sz="2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part of NATO's </a:t>
            </a:r>
            <a:r>
              <a:rPr lang="en-GB" sz="2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defense</a:t>
            </a:r>
            <a:r>
              <a:rPr lang="en-GB" sz="2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planning process for providing European countries with a goal to reduce their dependence on Russia for energy supplies. Diversifying energy sources and promoting energy security can contribute to the overall security and resilience of NATO member states.</a:t>
            </a:r>
          </a:p>
          <a:p>
            <a:pPr marL="109728" indent="0" algn="just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2E6D41-4852-78C5-A45A-EE7BDEE4C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NATO should</a:t>
            </a:r>
            <a:endParaRPr lang="en-GB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E302A79-9038-8ECF-7F38-BEFCA571A543}"/>
              </a:ext>
            </a:extLst>
          </p:cNvPr>
          <p:cNvCxnSpPr/>
          <p:nvPr/>
        </p:nvCxnSpPr>
        <p:spPr>
          <a:xfrm>
            <a:off x="6156176" y="6165304"/>
            <a:ext cx="16561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03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E7005F-F975-3D00-B13B-E77AC4453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Implementing such measures would obviously require discussions, consensus-building, and alignment among member states and partner countries.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96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5077D4-0EF7-DE15-376B-521C1C26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u="sng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According to – </a:t>
            </a:r>
            <a:r>
              <a:rPr lang="en-US" sz="2000" u="sng" kern="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 in Support of Ammunition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Production (ASAP) </a:t>
            </a:r>
            <a:r>
              <a:rPr lang="en-US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 can make further investments and build upon existing initiatives like the </a:t>
            </a:r>
            <a:r>
              <a:rPr lang="en-US" sz="2000" u="sng" kern="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European </a:t>
            </a:r>
            <a:r>
              <a:rPr lang="en-US" sz="2000" u="sng" kern="0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Defence</a:t>
            </a:r>
            <a:r>
              <a:rPr lang="en-US" sz="2000" u="sng" kern="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Industry Reinforcement through Common Procurement Act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(EDIRPA) </a:t>
            </a:r>
            <a:r>
              <a:rPr lang="en-US" sz="2000" kern="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create a common </a:t>
            </a:r>
            <a:r>
              <a:rPr lang="en-US" sz="2000" kern="0" dirty="0" err="1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defence</a:t>
            </a:r>
            <a:r>
              <a:rPr lang="en-US" sz="2000" kern="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industrial base across Europe.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Strengthening NATO through a strong European defence industrial base with the capacity to provide European needs - will enable Transatlantic burden-sharing, and support EU member states' armed forces.</a:t>
            </a:r>
          </a:p>
          <a:p>
            <a:pPr algn="just"/>
            <a:endParaRPr lang="en-GB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Could lead on developing a </a:t>
            </a:r>
            <a:r>
              <a:rPr lang="en-GB" sz="20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European pillar in NATO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109728" indent="0" algn="just">
              <a:buNone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109728" indent="0" algn="just">
              <a:buNone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*Interview, 08/06/2023, </a:t>
            </a:r>
            <a:r>
              <a:rPr lang="en-GB" sz="1200" b="1" kern="1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Anna </a:t>
            </a:r>
            <a:r>
              <a:rPr lang="en-GB" sz="1200" b="1" kern="100" dirty="0" err="1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Wieslander</a:t>
            </a:r>
            <a:r>
              <a:rPr lang="en-GB" sz="1200" b="1" kern="1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GB" sz="1200" kern="1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| Atlantic Council I Director for Northern Europe</a:t>
            </a:r>
            <a:endParaRPr lang="en-GB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br>
              <a:rPr lang="en-US" sz="1800" kern="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586713-4B3B-8708-068C-C43ADFA00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 Should: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100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1B92EC-29F7-0C8C-C7D5-3CBE4A771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en-GB" sz="2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Reconsidering partnerships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  <a:r>
              <a:rPr lang="en-GB" sz="2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strengthening cooperation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between NATO and the EU - important aspects of enhancing European security / addressing common challenges.</a:t>
            </a:r>
          </a:p>
          <a:p>
            <a:pPr marL="109728" indent="0" algn="just"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09728" indent="0" algn="just">
              <a:buNone/>
            </a:pPr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66928" indent="-457200" algn="just">
              <a:buAutoNum type="arabicParenR"/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eaffirmation of roles (for NATO) </a:t>
            </a:r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66928" indent="-457200" algn="just">
              <a:buAutoNum type="arabicParenR"/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ndependence (for the EU). 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92AC88EB-6BB6-593D-4D4A-F9EE1D61732D}"/>
              </a:ext>
            </a:extLst>
          </p:cNvPr>
          <p:cNvSpPr/>
          <p:nvPr/>
        </p:nvSpPr>
        <p:spPr>
          <a:xfrm>
            <a:off x="4788024" y="3744309"/>
            <a:ext cx="432048" cy="548787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390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C74B15-991E-D29B-F00D-C56ED5088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692696"/>
            <a:ext cx="4896544" cy="499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8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ADC1A7-EA1D-5A7D-B1C3-8809B17C3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95944"/>
          </a:xfrm>
        </p:spPr>
        <p:txBody>
          <a:bodyPr>
            <a:normAutofit fontScale="92500" lnSpcReduction="10000"/>
          </a:bodyPr>
          <a:lstStyle/>
          <a:p>
            <a:pPr marL="822960" indent="-4572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GB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r</a:t>
            </a:r>
            <a:r>
              <a:rPr lang="en-GB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elations between NATO and the EU are clearly </a:t>
            </a:r>
            <a:r>
              <a:rPr lang="en-GB" sz="2400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entering a new era</a:t>
            </a:r>
            <a:endParaRPr lang="en-GB" sz="24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22960" indent="-4572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GB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NATO is once again acting as a </a:t>
            </a:r>
            <a:r>
              <a:rPr lang="en-GB" sz="2400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guarantor of the security and defence of the EU</a:t>
            </a:r>
            <a:r>
              <a:rPr lang="en-GB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playing a leading consolidating role</a:t>
            </a:r>
          </a:p>
          <a:p>
            <a:pPr marL="822960" indent="-4572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GB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NATO has </a:t>
            </a:r>
            <a:r>
              <a:rPr lang="en-GB" sz="2400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regained credibility and relevance </a:t>
            </a:r>
            <a:r>
              <a:rPr lang="en-GB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eyes of elites and societies, is increasing its strength and moving towards expansion.</a:t>
            </a:r>
            <a:endParaRPr lang="en-GB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0866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GB" sz="2400" kern="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0866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GB" sz="2400" kern="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AC63A1-3D26-E5D6-3934-2D2C1320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After February 24, 2022..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034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ADC1A7-EA1D-5A7D-B1C3-8809B17C3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95944"/>
          </a:xfrm>
        </p:spPr>
        <p:txBody>
          <a:bodyPr>
            <a:normAutofit/>
          </a:bodyPr>
          <a:lstStyle/>
          <a:p>
            <a:pPr marL="70866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2400" kern="0" dirty="0">
                <a:latin typeface="Times New Roman" panose="02020603050405020304" pitchFamily="18" charset="0"/>
                <a:ea typeface="Calibri" panose="020F0502020204030204" pitchFamily="34" charset="0"/>
              </a:rPr>
              <a:t>W</a:t>
            </a:r>
            <a:r>
              <a:rPr lang="en-GB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 in Ukraine - an accelerator of a set of processes (regionally and globally)</a:t>
            </a: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GB" sz="2400" kern="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0866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can potentially encourage a new culture of cooperation between</a:t>
            </a:r>
            <a:r>
              <a:rPr lang="en-GB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 EU and NATO </a:t>
            </a:r>
          </a:p>
          <a:p>
            <a:pPr marL="70866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2400" kern="0" dirty="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GB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tarting from </a:t>
            </a:r>
            <a:r>
              <a:rPr lang="en-GB" sz="2400" u="sng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consolidated positions</a:t>
            </a:r>
            <a:r>
              <a:rPr lang="en-GB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but also emphasizing </a:t>
            </a:r>
            <a:r>
              <a:rPr lang="en-GB" sz="2400" u="sng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new trends and practices</a:t>
            </a:r>
            <a:r>
              <a:rPr lang="en-GB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AC63A1-3D26-E5D6-3934-2D2C1320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4CF221A1-1B77-DA68-4804-C5226B970AD7}"/>
              </a:ext>
            </a:extLst>
          </p:cNvPr>
          <p:cNvSpPr/>
          <p:nvPr/>
        </p:nvSpPr>
        <p:spPr>
          <a:xfrm>
            <a:off x="5481427" y="2441304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1E72C9F-FA35-ED94-C4A3-E03B044FBB3E}"/>
              </a:ext>
            </a:extLst>
          </p:cNvPr>
          <p:cNvCxnSpPr/>
          <p:nvPr/>
        </p:nvCxnSpPr>
        <p:spPr>
          <a:xfrm>
            <a:off x="6444208" y="5868681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47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ADC1A7-EA1D-5A7D-B1C3-8809B17C3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95944"/>
          </a:xfrm>
        </p:spPr>
        <p:txBody>
          <a:bodyPr>
            <a:normAutofit fontScale="92500" lnSpcReduction="10000"/>
          </a:bodyPr>
          <a:lstStyle/>
          <a:p>
            <a:pPr marL="708660" indent="-342900" algn="just">
              <a:lnSpc>
                <a:spcPct val="150000"/>
              </a:lnSpc>
              <a:spcAft>
                <a:spcPts val="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GB" sz="24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NATO 2022 Strategic Concept represents </a:t>
            </a:r>
            <a:r>
              <a:rPr lang="en-GB" sz="24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step forward towards cooperative security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8660" indent="-342900" algn="just">
              <a:lnSpc>
                <a:spcPct val="150000"/>
              </a:lnSpc>
              <a:spcAft>
                <a:spcPts val="8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Comes at a critical time and the need to unite the alliance, to continue to guarantee international peace and security</a:t>
            </a:r>
          </a:p>
          <a:p>
            <a:pPr marL="708660" indent="-342900" algn="just">
              <a:lnSpc>
                <a:spcPct val="150000"/>
              </a:lnSpc>
              <a:spcAft>
                <a:spcPts val="8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Setting up a new concept initiates a process of transformation</a:t>
            </a:r>
          </a:p>
          <a:p>
            <a:pPr marL="708660" indent="-342900" algn="just">
              <a:lnSpc>
                <a:spcPct val="150000"/>
              </a:lnSpc>
              <a:spcAft>
                <a:spcPts val="8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Need of a </a:t>
            </a:r>
            <a:r>
              <a:rPr lang="en-GB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Grand Strategy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dedicated to the new global security challenges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AC63A1-3D26-E5D6-3934-2D2C1320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DE4A29-3A8F-BEC2-6652-78F19360B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5229200"/>
            <a:ext cx="925194" cy="92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03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0300CF-08B8-1F6F-485E-4E93466F8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endParaRPr lang="en-GB" dirty="0"/>
          </a:p>
          <a:p>
            <a:pPr marL="109728" indent="0" algn="just">
              <a:buNone/>
            </a:pPr>
            <a:r>
              <a:rPr lang="en-US" dirty="0"/>
              <a:t>P</a:t>
            </a:r>
            <a:r>
              <a:rPr lang="en-GB" dirty="0"/>
              <a:t>resent </a:t>
            </a:r>
            <a:r>
              <a:rPr lang="en-GB" u="sng" dirty="0"/>
              <a:t>“global world” transition</a:t>
            </a:r>
            <a:r>
              <a:rPr lang="en-GB" dirty="0"/>
              <a:t> to a new “regionalised world”, characterized by the </a:t>
            </a:r>
            <a:r>
              <a:rPr lang="en-GB" u="sng" dirty="0"/>
              <a:t>regions’ of the world</a:t>
            </a:r>
            <a:r>
              <a:rPr lang="en-GB" dirty="0"/>
              <a:t>, </a:t>
            </a:r>
            <a:r>
              <a:rPr lang="en-GB" i="1" dirty="0">
                <a:highlight>
                  <a:srgbClr val="00FFFF"/>
                </a:highlight>
              </a:rPr>
              <a:t>“self-sufficient development”, </a:t>
            </a:r>
            <a:r>
              <a:rPr lang="en-GB" dirty="0"/>
              <a:t>and a permanent acute conflict between world’s several institutionalised regions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3D28FE-9DD3-5FC4-4DB2-4DB41347C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overview</a:t>
            </a:r>
            <a:r>
              <a:rPr lang="mk-MK" dirty="0"/>
              <a:t>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49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ADC1A7-EA1D-5A7D-B1C3-8809B17C3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95944"/>
          </a:xfrm>
        </p:spPr>
        <p:txBody>
          <a:bodyPr>
            <a:normAutofit/>
          </a:bodyPr>
          <a:lstStyle/>
          <a:p>
            <a:pPr marL="70866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nderstanding how the NATO-EU relationship will evolve is not an easy step</a:t>
            </a:r>
          </a:p>
          <a:p>
            <a:pPr marL="70866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of a </a:t>
            </a:r>
            <a:r>
              <a:rPr lang="en-GB" sz="2400" i="1" u="sng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reaffirmation of roles </a:t>
            </a:r>
            <a:endParaRPr lang="en-GB" sz="2400" i="1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0866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Madrid Summit in June 2022, a new NATO Force Model was adopted </a:t>
            </a:r>
          </a:p>
          <a:p>
            <a:pPr marL="70866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do members expect from NATO?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AC63A1-3D26-E5D6-3934-2D2C1320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 a new security architecture? 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CD0758A7-1154-618F-7105-AC834D7D3A31}"/>
              </a:ext>
            </a:extLst>
          </p:cNvPr>
          <p:cNvCxnSpPr/>
          <p:nvPr/>
        </p:nvCxnSpPr>
        <p:spPr>
          <a:xfrm>
            <a:off x="6228184" y="5517232"/>
            <a:ext cx="1512168" cy="7200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060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ADC1A7-EA1D-5A7D-B1C3-8809B17C3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95944"/>
          </a:xfrm>
        </p:spPr>
        <p:txBody>
          <a:bodyPr>
            <a:normAutofit/>
          </a:bodyPr>
          <a:lstStyle/>
          <a:p>
            <a:pPr marL="70866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GB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emocratic values and the rules-based order - </a:t>
            </a:r>
            <a:r>
              <a:rPr lang="en-GB" sz="2400" kern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STILL</a:t>
            </a:r>
            <a:r>
              <a:rPr lang="en-GB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primary focus lies in areas directly related to its </a:t>
            </a:r>
            <a:r>
              <a:rPr lang="en-GB" sz="2400" u="sng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defence competence</a:t>
            </a:r>
          </a:p>
          <a:p>
            <a:pPr marL="70866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FOCUS</a:t>
            </a:r>
            <a:r>
              <a:rPr lang="en-GB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allows the alliance to effectively address security challenges, deter potential adversaries, and ensure the collective defence of its member states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AC63A1-3D26-E5D6-3934-2D2C1320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 a new security architecture? 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698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2D2B97-A45C-F176-4766-98EFEB558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NATO collaborations – besides civil-military cooperation, need for </a:t>
            </a:r>
            <a:r>
              <a:rPr lang="en-GB" sz="2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long-term collaboration 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public and private stakeholders, academia, individuals with aspirations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2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Ethical dimension 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NATO should be emphasises in every action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Awareness of the </a:t>
            </a:r>
            <a:r>
              <a:rPr lang="en-GB" sz="2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socio-cultural dimension 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(diplomacy, military, economy, finance, intelligence, legal area) – </a:t>
            </a:r>
            <a:r>
              <a:rPr lang="en-GB" sz="2800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Culture eats Strategy for breakfast 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879950-B406-3320-47C7-B1E17D83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is a </a:t>
            </a:r>
            <a:r>
              <a:rPr lang="en-GB" dirty="0"/>
              <a:t>need of..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75181A-7C04-E6C9-A24A-FDCA1DDAEB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5367283"/>
            <a:ext cx="783531" cy="78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955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2D2B97-A45C-F176-4766-98EFEB558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Providing different layers of communication </a:t>
            </a:r>
            <a:r>
              <a:rPr lang="en-GB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endParaRPr lang="en-GB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need to create a transparently informed public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en-GB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Empowering the impact in the society – different target groups – </a:t>
            </a:r>
            <a:r>
              <a:rPr lang="en-GB" sz="2400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 strategy outside the governmental frame</a:t>
            </a:r>
          </a:p>
          <a:p>
            <a:pPr marL="0" lvl="0" indent="0">
              <a:lnSpc>
                <a:spcPct val="107000"/>
              </a:lnSpc>
              <a:buNone/>
            </a:pPr>
            <a:endParaRPr lang="en-GB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AE472C9-6816-9A5A-0216-7F7361B31FFC}"/>
              </a:ext>
            </a:extLst>
          </p:cNvPr>
          <p:cNvSpPr/>
          <p:nvPr/>
        </p:nvSpPr>
        <p:spPr>
          <a:xfrm>
            <a:off x="7020272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70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814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                             </vt:lpstr>
      <vt:lpstr> After February 24, 2022..</vt:lpstr>
      <vt:lpstr> </vt:lpstr>
      <vt:lpstr> </vt:lpstr>
      <vt:lpstr>Current overview..</vt:lpstr>
      <vt:lpstr>Towards a new security architecture?  </vt:lpstr>
      <vt:lpstr>Towards a new security architecture?  </vt:lpstr>
      <vt:lpstr>There is a need of..</vt:lpstr>
      <vt:lpstr>PowerPoint Presentation</vt:lpstr>
      <vt:lpstr>Committed to the role </vt:lpstr>
      <vt:lpstr>  Recommendations </vt:lpstr>
      <vt:lpstr>PowerPoint Presentation</vt:lpstr>
      <vt:lpstr>NATO should</vt:lpstr>
      <vt:lpstr>PowerPoint Presentation</vt:lpstr>
      <vt:lpstr>EU Should: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2022-05-18T11:09:37Z</dcterms:created>
  <dcterms:modified xsi:type="dcterms:W3CDTF">2023-08-23T18:47:25Z</dcterms:modified>
</cp:coreProperties>
</file>