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89" r:id="rId2"/>
    <p:sldId id="290" r:id="rId3"/>
    <p:sldId id="292" r:id="rId4"/>
    <p:sldId id="296" r:id="rId5"/>
    <p:sldId id="298" r:id="rId6"/>
    <p:sldId id="300" r:id="rId7"/>
    <p:sldId id="301" r:id="rId8"/>
    <p:sldId id="256" r:id="rId9"/>
    <p:sldId id="287" r:id="rId10"/>
    <p:sldId id="288" r:id="rId11"/>
    <p:sldId id="286" r:id="rId12"/>
    <p:sldId id="258" r:id="rId13"/>
    <p:sldId id="257" r:id="rId14"/>
    <p:sldId id="264" r:id="rId15"/>
    <p:sldId id="270" r:id="rId16"/>
    <p:sldId id="260" r:id="rId17"/>
    <p:sldId id="261" r:id="rId18"/>
    <p:sldId id="262" r:id="rId19"/>
    <p:sldId id="263" r:id="rId20"/>
    <p:sldId id="308" r:id="rId21"/>
    <p:sldId id="304" r:id="rId22"/>
    <p:sldId id="305" r:id="rId23"/>
    <p:sldId id="306" r:id="rId24"/>
    <p:sldId id="307" r:id="rId25"/>
    <p:sldId id="302"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64818" autoAdjust="0"/>
  </p:normalViewPr>
  <p:slideViewPr>
    <p:cSldViewPr snapToGrid="0">
      <p:cViewPr varScale="1">
        <p:scale>
          <a:sx n="74" d="100"/>
          <a:sy n="74" d="100"/>
        </p:scale>
        <p:origin x="187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213FB-91AD-43E5-87E5-2E0641EF237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5411F29E-525E-4DA4-8050-E411D7794CE2}">
      <dgm:prSet phldrT="[Tekst]" custT="1"/>
      <dgm:spPr/>
      <dgm:t>
        <a:bodyPr/>
        <a:lstStyle/>
        <a:p>
          <a:endParaRPr lang="en-US" sz="2000" noProof="0" dirty="0" smtClean="0"/>
        </a:p>
        <a:p>
          <a:r>
            <a:rPr lang="en-US" sz="2000" noProof="0" dirty="0" smtClean="0"/>
            <a:t>POLICE ACADEMY  „THE FIRST CROATIAN POLICE OFFICER”</a:t>
          </a:r>
          <a:br>
            <a:rPr lang="en-US" sz="2000" noProof="0" dirty="0" smtClean="0"/>
          </a:br>
          <a:endParaRPr lang="en-US" sz="2000" noProof="0" dirty="0" smtClean="0"/>
        </a:p>
        <a:p>
          <a:r>
            <a:rPr lang="en-US" sz="2000" noProof="0" dirty="0" smtClean="0"/>
            <a:t>Head</a:t>
          </a:r>
        </a:p>
        <a:p>
          <a:r>
            <a:rPr lang="en-US" sz="2000" noProof="0" dirty="0" smtClean="0"/>
            <a:t>and Deputy Head</a:t>
          </a:r>
        </a:p>
        <a:p>
          <a:r>
            <a:rPr lang="en-US" sz="2000" noProof="0" dirty="0" smtClean="0"/>
            <a:t> </a:t>
          </a:r>
          <a:endParaRPr lang="en-US" sz="2000" noProof="0" dirty="0"/>
        </a:p>
      </dgm:t>
    </dgm:pt>
    <dgm:pt modelId="{C701E113-0A70-4092-9666-ED812855F989}" type="parTrans" cxnId="{4B578832-B788-431E-9FD9-A9363A3D6A19}">
      <dgm:prSet/>
      <dgm:spPr/>
      <dgm:t>
        <a:bodyPr/>
        <a:lstStyle/>
        <a:p>
          <a:endParaRPr lang="hr-HR"/>
        </a:p>
      </dgm:t>
    </dgm:pt>
    <dgm:pt modelId="{1B3E49D0-AEE7-41C4-926A-4AE7533263D4}" type="sibTrans" cxnId="{4B578832-B788-431E-9FD9-A9363A3D6A19}">
      <dgm:prSet/>
      <dgm:spPr/>
      <dgm:t>
        <a:bodyPr/>
        <a:lstStyle/>
        <a:p>
          <a:endParaRPr lang="hr-HR"/>
        </a:p>
      </dgm:t>
    </dgm:pt>
    <dgm:pt modelId="{6DB09C79-D969-45A9-9EB9-2F87F3AFA287}">
      <dgm:prSet phldrT="[Tekst]"/>
      <dgm:spPr>
        <a:ln>
          <a:solidFill>
            <a:schemeClr val="tx1"/>
          </a:solidFill>
        </a:ln>
      </dgm:spPr>
      <dgm:t>
        <a:bodyPr/>
        <a:lstStyle/>
        <a:p>
          <a:r>
            <a:rPr lang="en-US" b="1" u="none" noProof="0" dirty="0" smtClean="0">
              <a:solidFill>
                <a:schemeClr val="bg1"/>
              </a:solidFill>
              <a:effectLst>
                <a:outerShdw blurRad="38100" dist="38100" dir="2700000" algn="tl">
                  <a:srgbClr val="000000">
                    <a:alpha val="43137"/>
                  </a:srgbClr>
                </a:outerShdw>
              </a:effectLst>
            </a:rPr>
            <a:t>UNIVERSITY OF APPLIED SCIENCES IN CRIMINAL INVESTIAGITON AND PUBLIC SECURITY</a:t>
          </a:r>
        </a:p>
        <a:p>
          <a:r>
            <a:rPr lang="en-US" b="1" u="none" noProof="0" dirty="0" smtClean="0">
              <a:solidFill>
                <a:schemeClr val="bg1"/>
              </a:solidFill>
              <a:effectLst>
                <a:outerShdw blurRad="38100" dist="38100" dir="2700000" algn="tl">
                  <a:srgbClr val="000000">
                    <a:alpha val="43137"/>
                  </a:srgbClr>
                </a:outerShdw>
              </a:effectLst>
            </a:rPr>
            <a:t>Dean/Head</a:t>
          </a:r>
          <a:endParaRPr lang="en-US" b="1" u="none" noProof="0" dirty="0">
            <a:solidFill>
              <a:schemeClr val="bg1"/>
            </a:solidFill>
            <a:effectLst>
              <a:outerShdw blurRad="38100" dist="38100" dir="2700000" algn="tl">
                <a:srgbClr val="000000">
                  <a:alpha val="43137"/>
                </a:srgbClr>
              </a:outerShdw>
            </a:effectLst>
          </a:endParaRPr>
        </a:p>
      </dgm:t>
    </dgm:pt>
    <dgm:pt modelId="{2BF846DE-2033-49EA-82E9-4C7B6881CC8B}" type="parTrans" cxnId="{1F32FC6B-C642-40D7-9497-2A2C0866E491}">
      <dgm:prSet/>
      <dgm:spPr/>
      <dgm:t>
        <a:bodyPr/>
        <a:lstStyle/>
        <a:p>
          <a:endParaRPr lang="en-US" noProof="0" dirty="0"/>
        </a:p>
      </dgm:t>
    </dgm:pt>
    <dgm:pt modelId="{501FB135-E611-40AB-BE20-C2773A427047}" type="sibTrans" cxnId="{1F32FC6B-C642-40D7-9497-2A2C0866E491}">
      <dgm:prSet/>
      <dgm:spPr/>
      <dgm:t>
        <a:bodyPr/>
        <a:lstStyle/>
        <a:p>
          <a:endParaRPr lang="hr-HR"/>
        </a:p>
      </dgm:t>
    </dgm:pt>
    <dgm:pt modelId="{BC9D7002-8D3D-448B-ACFE-C7AB5A16ED85}">
      <dgm:prSet phldrT="[Tekst]"/>
      <dgm:spPr/>
      <dgm:t>
        <a:bodyPr/>
        <a:lstStyle/>
        <a:p>
          <a:r>
            <a:rPr lang="en-US" noProof="0" dirty="0" smtClean="0"/>
            <a:t>JOSIP JOVIĆ POLICE SCHOOL</a:t>
          </a:r>
        </a:p>
        <a:p>
          <a:r>
            <a:rPr lang="en-US" noProof="0" dirty="0" smtClean="0"/>
            <a:t>Head </a:t>
          </a:r>
          <a:endParaRPr lang="en-US" noProof="0" dirty="0"/>
        </a:p>
      </dgm:t>
    </dgm:pt>
    <dgm:pt modelId="{D395F767-F0E0-429D-B8B9-2753FA19DBE7}" type="parTrans" cxnId="{9A23A237-F569-4594-A602-26EECCE5668A}">
      <dgm:prSet/>
      <dgm:spPr/>
      <dgm:t>
        <a:bodyPr/>
        <a:lstStyle/>
        <a:p>
          <a:endParaRPr lang="en-US" noProof="0" dirty="0"/>
        </a:p>
      </dgm:t>
    </dgm:pt>
    <dgm:pt modelId="{AD45A320-7DCF-41AE-866A-934DFC2ED399}" type="sibTrans" cxnId="{9A23A237-F569-4594-A602-26EECCE5668A}">
      <dgm:prSet/>
      <dgm:spPr/>
      <dgm:t>
        <a:bodyPr/>
        <a:lstStyle/>
        <a:p>
          <a:endParaRPr lang="hr-HR"/>
        </a:p>
      </dgm:t>
    </dgm:pt>
    <dgm:pt modelId="{E6B01E6E-698A-4472-B20A-3AD9EE30E736}">
      <dgm:prSet phldrT="[Tekst]"/>
      <dgm:spPr/>
      <dgm:t>
        <a:bodyPr/>
        <a:lstStyle/>
        <a:p>
          <a:r>
            <a:rPr lang="en-US" noProof="0" dirty="0" smtClean="0"/>
            <a:t>DEPARTMENT FOR LIFELONG LEARNING</a:t>
          </a:r>
        </a:p>
        <a:p>
          <a:r>
            <a:rPr lang="en-US" noProof="0" dirty="0" smtClean="0"/>
            <a:t>Head</a:t>
          </a:r>
          <a:endParaRPr lang="en-US" noProof="0" dirty="0"/>
        </a:p>
      </dgm:t>
    </dgm:pt>
    <dgm:pt modelId="{B2FAB04E-A4DC-47FA-917E-B1FCD54ED2F7}" type="parTrans" cxnId="{41BAB1FE-D855-49C1-8BFF-8ADB33C728B9}">
      <dgm:prSet/>
      <dgm:spPr/>
      <dgm:t>
        <a:bodyPr/>
        <a:lstStyle/>
        <a:p>
          <a:endParaRPr lang="en-US" noProof="0" dirty="0"/>
        </a:p>
      </dgm:t>
    </dgm:pt>
    <dgm:pt modelId="{5CE1E393-208E-4F40-97C1-6946A2F1F164}" type="sibTrans" cxnId="{41BAB1FE-D855-49C1-8BFF-8ADB33C728B9}">
      <dgm:prSet/>
      <dgm:spPr/>
      <dgm:t>
        <a:bodyPr/>
        <a:lstStyle/>
        <a:p>
          <a:endParaRPr lang="hr-HR"/>
        </a:p>
      </dgm:t>
    </dgm:pt>
    <dgm:pt modelId="{722BEF5A-4102-40E5-A705-62280F30BECB}">
      <dgm:prSet/>
      <dgm:spPr/>
      <dgm:t>
        <a:bodyPr/>
        <a:lstStyle/>
        <a:p>
          <a:r>
            <a:rPr lang="en-US" noProof="0" dirty="0" smtClean="0"/>
            <a:t>DEPARTMENT FOR THE DEVELOPMENT OF POLICE EDUCATION AND INTERNATIONAL COOPERATION</a:t>
          </a:r>
        </a:p>
        <a:p>
          <a:r>
            <a:rPr lang="en-US" noProof="0" dirty="0" smtClean="0"/>
            <a:t>Head </a:t>
          </a:r>
          <a:endParaRPr lang="en-US" noProof="0" dirty="0"/>
        </a:p>
      </dgm:t>
    </dgm:pt>
    <dgm:pt modelId="{880ED2ED-A437-4EF6-B352-9BBD33195F6F}" type="parTrans" cxnId="{7E547E58-D77D-4B26-93B9-C9AA3534AA52}">
      <dgm:prSet/>
      <dgm:spPr/>
      <dgm:t>
        <a:bodyPr/>
        <a:lstStyle/>
        <a:p>
          <a:endParaRPr lang="en-US" noProof="0" dirty="0"/>
        </a:p>
      </dgm:t>
    </dgm:pt>
    <dgm:pt modelId="{BBEFEEC7-FF23-4730-BA21-D4F528A8D809}" type="sibTrans" cxnId="{7E547E58-D77D-4B26-93B9-C9AA3534AA52}">
      <dgm:prSet/>
      <dgm:spPr/>
      <dgm:t>
        <a:bodyPr/>
        <a:lstStyle/>
        <a:p>
          <a:endParaRPr lang="hr-HR"/>
        </a:p>
      </dgm:t>
    </dgm:pt>
    <dgm:pt modelId="{DE19F430-0A59-4E6D-BC0A-D3090519A59E}">
      <dgm:prSet/>
      <dgm:spPr/>
      <dgm:t>
        <a:bodyPr/>
        <a:lstStyle/>
        <a:p>
          <a:r>
            <a:rPr lang="en-US" noProof="0" dirty="0" smtClean="0"/>
            <a:t>TRAINING CENTER FOR DOG HANDLERS AND SERVICE DOGS</a:t>
          </a:r>
        </a:p>
        <a:p>
          <a:r>
            <a:rPr lang="en-US" noProof="0" dirty="0" smtClean="0"/>
            <a:t>Head</a:t>
          </a:r>
          <a:endParaRPr lang="en-US" noProof="0" dirty="0"/>
        </a:p>
      </dgm:t>
    </dgm:pt>
    <dgm:pt modelId="{E2C8CD63-F438-49F1-B394-8B041C20D7FF}" type="parTrans" cxnId="{39EA2E86-BFAB-447F-AC24-FC63C3ACCFC7}">
      <dgm:prSet/>
      <dgm:spPr/>
      <dgm:t>
        <a:bodyPr/>
        <a:lstStyle/>
        <a:p>
          <a:endParaRPr lang="en-US" noProof="0" dirty="0"/>
        </a:p>
      </dgm:t>
    </dgm:pt>
    <dgm:pt modelId="{006FA768-5FE0-4C61-B64B-5E2BB4B37717}" type="sibTrans" cxnId="{39EA2E86-BFAB-447F-AC24-FC63C3ACCFC7}">
      <dgm:prSet/>
      <dgm:spPr/>
      <dgm:t>
        <a:bodyPr/>
        <a:lstStyle/>
        <a:p>
          <a:endParaRPr lang="hr-HR"/>
        </a:p>
      </dgm:t>
    </dgm:pt>
    <dgm:pt modelId="{0A67F721-9A6C-4EF2-BCF9-3B45E5876BD2}">
      <dgm:prSet/>
      <dgm:spPr/>
      <dgm:t>
        <a:bodyPr/>
        <a:lstStyle/>
        <a:p>
          <a:r>
            <a:rPr lang="en-US" noProof="0" dirty="0" smtClean="0"/>
            <a:t>DEPARTMENT FOR LIBRARY. PUBLISHING AND POLICE MUSEUM</a:t>
          </a:r>
        </a:p>
        <a:p>
          <a:r>
            <a:rPr lang="en-US" noProof="0" dirty="0" smtClean="0"/>
            <a:t>Head</a:t>
          </a:r>
          <a:endParaRPr lang="en-US" noProof="0" dirty="0"/>
        </a:p>
      </dgm:t>
    </dgm:pt>
    <dgm:pt modelId="{CF90BDC8-D040-41EE-84F3-8B606706F8CF}" type="parTrans" cxnId="{1EFD2B9D-48D6-4552-AF77-3DE5F5A446CB}">
      <dgm:prSet/>
      <dgm:spPr/>
      <dgm:t>
        <a:bodyPr/>
        <a:lstStyle/>
        <a:p>
          <a:endParaRPr lang="en-US" noProof="0" dirty="0"/>
        </a:p>
      </dgm:t>
    </dgm:pt>
    <dgm:pt modelId="{324CDC77-6BA0-4A0C-A74B-2B85B4AC96DB}" type="sibTrans" cxnId="{1EFD2B9D-48D6-4552-AF77-3DE5F5A446CB}">
      <dgm:prSet/>
      <dgm:spPr/>
      <dgm:t>
        <a:bodyPr/>
        <a:lstStyle/>
        <a:p>
          <a:endParaRPr lang="hr-HR"/>
        </a:p>
      </dgm:t>
    </dgm:pt>
    <dgm:pt modelId="{223DA45F-C802-45B5-96D8-9094970E33D2}">
      <dgm:prSet/>
      <dgm:spPr/>
      <dgm:t>
        <a:bodyPr/>
        <a:lstStyle/>
        <a:p>
          <a:r>
            <a:rPr lang="en-US" noProof="0" dirty="0" smtClean="0">
              <a:solidFill>
                <a:schemeClr val="bg1"/>
              </a:solidFill>
            </a:rPr>
            <a:t>DEPARTMENT FOR COORDINATION AND IMPLEMENTATION OF PROJECTS AND RESEARCH</a:t>
          </a:r>
        </a:p>
        <a:p>
          <a:r>
            <a:rPr lang="en-US" noProof="0" dirty="0" smtClean="0">
              <a:solidFill>
                <a:schemeClr val="bg1"/>
              </a:solidFill>
            </a:rPr>
            <a:t>Head</a:t>
          </a:r>
          <a:endParaRPr lang="en-US" noProof="0" dirty="0">
            <a:solidFill>
              <a:schemeClr val="bg1"/>
            </a:solidFill>
          </a:endParaRPr>
        </a:p>
      </dgm:t>
    </dgm:pt>
    <dgm:pt modelId="{13D4CF1E-18AE-419E-8D17-4D7E8EF6370C}" type="parTrans" cxnId="{6941F305-F8C8-42CD-842B-42DC17DE0D5F}">
      <dgm:prSet/>
      <dgm:spPr/>
      <dgm:t>
        <a:bodyPr/>
        <a:lstStyle/>
        <a:p>
          <a:endParaRPr lang="en-US" noProof="0" dirty="0"/>
        </a:p>
      </dgm:t>
    </dgm:pt>
    <dgm:pt modelId="{EE23334A-01E0-4A31-8531-597719212DF0}" type="sibTrans" cxnId="{6941F305-F8C8-42CD-842B-42DC17DE0D5F}">
      <dgm:prSet/>
      <dgm:spPr/>
      <dgm:t>
        <a:bodyPr/>
        <a:lstStyle/>
        <a:p>
          <a:endParaRPr lang="hr-HR"/>
        </a:p>
      </dgm:t>
    </dgm:pt>
    <dgm:pt modelId="{EFC32738-98F0-4B72-912D-F0B94E4B5F98}">
      <dgm:prSet/>
      <dgm:spPr/>
      <dgm:t>
        <a:bodyPr/>
        <a:lstStyle/>
        <a:p>
          <a:r>
            <a:rPr lang="en-US" noProof="0" dirty="0" smtClean="0">
              <a:solidFill>
                <a:schemeClr val="bg1"/>
              </a:solidFill>
            </a:rPr>
            <a:t>DEPARTMENT FOR POLICE TRAINING</a:t>
          </a:r>
        </a:p>
        <a:p>
          <a:r>
            <a:rPr lang="en-US" noProof="0" dirty="0" smtClean="0">
              <a:solidFill>
                <a:schemeClr val="bg1"/>
              </a:solidFill>
            </a:rPr>
            <a:t>Head</a:t>
          </a:r>
          <a:endParaRPr lang="en-US" noProof="0" dirty="0">
            <a:solidFill>
              <a:schemeClr val="bg1"/>
            </a:solidFill>
          </a:endParaRPr>
        </a:p>
      </dgm:t>
    </dgm:pt>
    <dgm:pt modelId="{FA0F801E-5E10-4BD3-A633-34B5956C71A6}" type="parTrans" cxnId="{C4BDBA0F-E144-40FC-BBFB-FF4F2135CF23}">
      <dgm:prSet/>
      <dgm:spPr/>
      <dgm:t>
        <a:bodyPr/>
        <a:lstStyle/>
        <a:p>
          <a:endParaRPr lang="en-US" noProof="0" dirty="0"/>
        </a:p>
      </dgm:t>
    </dgm:pt>
    <dgm:pt modelId="{00213A63-BFEB-4DF5-9CE5-1FB365795F51}" type="sibTrans" cxnId="{C4BDBA0F-E144-40FC-BBFB-FF4F2135CF23}">
      <dgm:prSet/>
      <dgm:spPr/>
      <dgm:t>
        <a:bodyPr/>
        <a:lstStyle/>
        <a:p>
          <a:endParaRPr lang="hr-HR"/>
        </a:p>
      </dgm:t>
    </dgm:pt>
    <dgm:pt modelId="{57553E38-E95A-44E8-8CB4-8339A47050D6}" type="pres">
      <dgm:prSet presAssocID="{05A213FB-91AD-43E5-87E5-2E0641EF2373}" presName="hierChild1" presStyleCnt="0">
        <dgm:presLayoutVars>
          <dgm:orgChart val="1"/>
          <dgm:chPref val="1"/>
          <dgm:dir/>
          <dgm:animOne val="branch"/>
          <dgm:animLvl val="lvl"/>
          <dgm:resizeHandles/>
        </dgm:presLayoutVars>
      </dgm:prSet>
      <dgm:spPr/>
      <dgm:t>
        <a:bodyPr/>
        <a:lstStyle/>
        <a:p>
          <a:endParaRPr lang="hr-HR"/>
        </a:p>
      </dgm:t>
    </dgm:pt>
    <dgm:pt modelId="{DCEE9C3E-B1D6-4A9A-9613-8A9465C3573D}" type="pres">
      <dgm:prSet presAssocID="{5411F29E-525E-4DA4-8050-E411D7794CE2}" presName="hierRoot1" presStyleCnt="0">
        <dgm:presLayoutVars>
          <dgm:hierBranch val="init"/>
        </dgm:presLayoutVars>
      </dgm:prSet>
      <dgm:spPr/>
    </dgm:pt>
    <dgm:pt modelId="{9D71B30E-BA89-4D21-BAD5-E75CF67E7F54}" type="pres">
      <dgm:prSet presAssocID="{5411F29E-525E-4DA4-8050-E411D7794CE2}" presName="rootComposite1" presStyleCnt="0"/>
      <dgm:spPr/>
    </dgm:pt>
    <dgm:pt modelId="{9566A2A2-8948-4ED6-A02F-5E6897E5DF2C}" type="pres">
      <dgm:prSet presAssocID="{5411F29E-525E-4DA4-8050-E411D7794CE2}" presName="rootText1" presStyleLbl="node0" presStyleIdx="0" presStyleCnt="1" custScaleX="189428" custScaleY="425211" custLinFactNeighborX="-7595" custLinFactNeighborY="-73159">
        <dgm:presLayoutVars>
          <dgm:chPref val="3"/>
        </dgm:presLayoutVars>
      </dgm:prSet>
      <dgm:spPr/>
      <dgm:t>
        <a:bodyPr/>
        <a:lstStyle/>
        <a:p>
          <a:endParaRPr lang="hr-HR"/>
        </a:p>
      </dgm:t>
    </dgm:pt>
    <dgm:pt modelId="{CDC5B78C-5862-4C51-9775-FC8763615D0A}" type="pres">
      <dgm:prSet presAssocID="{5411F29E-525E-4DA4-8050-E411D7794CE2}" presName="rootConnector1" presStyleLbl="node1" presStyleIdx="0" presStyleCnt="0"/>
      <dgm:spPr/>
      <dgm:t>
        <a:bodyPr/>
        <a:lstStyle/>
        <a:p>
          <a:endParaRPr lang="hr-HR"/>
        </a:p>
      </dgm:t>
    </dgm:pt>
    <dgm:pt modelId="{95059DCB-A99D-479F-9945-D03747A12ED8}" type="pres">
      <dgm:prSet presAssocID="{5411F29E-525E-4DA4-8050-E411D7794CE2}" presName="hierChild2" presStyleCnt="0"/>
      <dgm:spPr/>
    </dgm:pt>
    <dgm:pt modelId="{43999120-3A8C-4387-9C36-DF078A8CBEEE}" type="pres">
      <dgm:prSet presAssocID="{2BF846DE-2033-49EA-82E9-4C7B6881CC8B}" presName="Name37" presStyleLbl="parChTrans1D2" presStyleIdx="0" presStyleCnt="8"/>
      <dgm:spPr/>
      <dgm:t>
        <a:bodyPr/>
        <a:lstStyle/>
        <a:p>
          <a:endParaRPr lang="hr-HR"/>
        </a:p>
      </dgm:t>
    </dgm:pt>
    <dgm:pt modelId="{799BCFEF-A026-47CA-9EEC-33316D3F533E}" type="pres">
      <dgm:prSet presAssocID="{6DB09C79-D969-45A9-9EB9-2F87F3AFA287}" presName="hierRoot2" presStyleCnt="0">
        <dgm:presLayoutVars>
          <dgm:hierBranch val="init"/>
        </dgm:presLayoutVars>
      </dgm:prSet>
      <dgm:spPr/>
    </dgm:pt>
    <dgm:pt modelId="{0D043E86-95BF-415B-AF94-3451F403D089}" type="pres">
      <dgm:prSet presAssocID="{6DB09C79-D969-45A9-9EB9-2F87F3AFA287}" presName="rootComposite" presStyleCnt="0"/>
      <dgm:spPr/>
    </dgm:pt>
    <dgm:pt modelId="{6F22E3EB-DAE5-4528-9997-79B701BB52C3}" type="pres">
      <dgm:prSet presAssocID="{6DB09C79-D969-45A9-9EB9-2F87F3AFA287}" presName="rootText" presStyleLbl="node2" presStyleIdx="0" presStyleCnt="8" custScaleY="131557" custLinFactNeighborX="11416" custLinFactNeighborY="2076">
        <dgm:presLayoutVars>
          <dgm:chPref val="3"/>
        </dgm:presLayoutVars>
      </dgm:prSet>
      <dgm:spPr/>
      <dgm:t>
        <a:bodyPr/>
        <a:lstStyle/>
        <a:p>
          <a:endParaRPr lang="hr-HR"/>
        </a:p>
      </dgm:t>
    </dgm:pt>
    <dgm:pt modelId="{0438DCDC-1010-4A7D-AC8A-94986998005B}" type="pres">
      <dgm:prSet presAssocID="{6DB09C79-D969-45A9-9EB9-2F87F3AFA287}" presName="rootConnector" presStyleLbl="node2" presStyleIdx="0" presStyleCnt="8"/>
      <dgm:spPr/>
      <dgm:t>
        <a:bodyPr/>
        <a:lstStyle/>
        <a:p>
          <a:endParaRPr lang="hr-HR"/>
        </a:p>
      </dgm:t>
    </dgm:pt>
    <dgm:pt modelId="{395A486F-433E-4672-BA17-FCF5977139BE}" type="pres">
      <dgm:prSet presAssocID="{6DB09C79-D969-45A9-9EB9-2F87F3AFA287}" presName="hierChild4" presStyleCnt="0"/>
      <dgm:spPr/>
    </dgm:pt>
    <dgm:pt modelId="{AC63E537-EC06-48CB-B83C-3CDC4557AAD6}" type="pres">
      <dgm:prSet presAssocID="{6DB09C79-D969-45A9-9EB9-2F87F3AFA287}" presName="hierChild5" presStyleCnt="0"/>
      <dgm:spPr/>
    </dgm:pt>
    <dgm:pt modelId="{CFD9FFD9-E7D1-4144-BEE4-318FFB9E3308}" type="pres">
      <dgm:prSet presAssocID="{D395F767-F0E0-429D-B8B9-2753FA19DBE7}" presName="Name37" presStyleLbl="parChTrans1D2" presStyleIdx="1" presStyleCnt="8"/>
      <dgm:spPr/>
      <dgm:t>
        <a:bodyPr/>
        <a:lstStyle/>
        <a:p>
          <a:endParaRPr lang="hr-HR"/>
        </a:p>
      </dgm:t>
    </dgm:pt>
    <dgm:pt modelId="{68E54287-97EE-45B7-92D6-6524E3008C66}" type="pres">
      <dgm:prSet presAssocID="{BC9D7002-8D3D-448B-ACFE-C7AB5A16ED85}" presName="hierRoot2" presStyleCnt="0">
        <dgm:presLayoutVars>
          <dgm:hierBranch val="init"/>
        </dgm:presLayoutVars>
      </dgm:prSet>
      <dgm:spPr/>
    </dgm:pt>
    <dgm:pt modelId="{BC22D744-34E2-4291-8DD2-2615447E706C}" type="pres">
      <dgm:prSet presAssocID="{BC9D7002-8D3D-448B-ACFE-C7AB5A16ED85}" presName="rootComposite" presStyleCnt="0"/>
      <dgm:spPr/>
    </dgm:pt>
    <dgm:pt modelId="{6C277004-6A72-4FE7-B8D0-0EF9D48888A6}" type="pres">
      <dgm:prSet presAssocID="{BC9D7002-8D3D-448B-ACFE-C7AB5A16ED85}" presName="rootText" presStyleLbl="node2" presStyleIdx="1" presStyleCnt="8" custScaleY="131558">
        <dgm:presLayoutVars>
          <dgm:chPref val="3"/>
        </dgm:presLayoutVars>
      </dgm:prSet>
      <dgm:spPr/>
      <dgm:t>
        <a:bodyPr/>
        <a:lstStyle/>
        <a:p>
          <a:endParaRPr lang="hr-HR"/>
        </a:p>
      </dgm:t>
    </dgm:pt>
    <dgm:pt modelId="{4E33304F-7BD5-4B0B-BEB1-DE37193A4C3C}" type="pres">
      <dgm:prSet presAssocID="{BC9D7002-8D3D-448B-ACFE-C7AB5A16ED85}" presName="rootConnector" presStyleLbl="node2" presStyleIdx="1" presStyleCnt="8"/>
      <dgm:spPr/>
      <dgm:t>
        <a:bodyPr/>
        <a:lstStyle/>
        <a:p>
          <a:endParaRPr lang="hr-HR"/>
        </a:p>
      </dgm:t>
    </dgm:pt>
    <dgm:pt modelId="{5403A459-BD2A-4D9E-A03B-2128483A12AA}" type="pres">
      <dgm:prSet presAssocID="{BC9D7002-8D3D-448B-ACFE-C7AB5A16ED85}" presName="hierChild4" presStyleCnt="0"/>
      <dgm:spPr/>
    </dgm:pt>
    <dgm:pt modelId="{AE92CC8E-5E43-494F-B627-D40D6191BC75}" type="pres">
      <dgm:prSet presAssocID="{BC9D7002-8D3D-448B-ACFE-C7AB5A16ED85}" presName="hierChild5" presStyleCnt="0"/>
      <dgm:spPr/>
    </dgm:pt>
    <dgm:pt modelId="{B0680F92-D06E-458A-A987-2DE7E3AA5404}" type="pres">
      <dgm:prSet presAssocID="{B2FAB04E-A4DC-47FA-917E-B1FCD54ED2F7}" presName="Name37" presStyleLbl="parChTrans1D2" presStyleIdx="2" presStyleCnt="8"/>
      <dgm:spPr/>
      <dgm:t>
        <a:bodyPr/>
        <a:lstStyle/>
        <a:p>
          <a:endParaRPr lang="hr-HR"/>
        </a:p>
      </dgm:t>
    </dgm:pt>
    <dgm:pt modelId="{89FF9E8A-506A-416B-A18E-760FBFFC84A5}" type="pres">
      <dgm:prSet presAssocID="{E6B01E6E-698A-4472-B20A-3AD9EE30E736}" presName="hierRoot2" presStyleCnt="0">
        <dgm:presLayoutVars>
          <dgm:hierBranch val="init"/>
        </dgm:presLayoutVars>
      </dgm:prSet>
      <dgm:spPr/>
    </dgm:pt>
    <dgm:pt modelId="{68A4CD09-2571-41B7-8B5F-92BD023E4B39}" type="pres">
      <dgm:prSet presAssocID="{E6B01E6E-698A-4472-B20A-3AD9EE30E736}" presName="rootComposite" presStyleCnt="0"/>
      <dgm:spPr/>
    </dgm:pt>
    <dgm:pt modelId="{95C9752F-586F-4583-957F-D51C65D1499B}" type="pres">
      <dgm:prSet presAssocID="{E6B01E6E-698A-4472-B20A-3AD9EE30E736}" presName="rootText" presStyleLbl="node2" presStyleIdx="2" presStyleCnt="8" custScaleY="131558">
        <dgm:presLayoutVars>
          <dgm:chPref val="3"/>
        </dgm:presLayoutVars>
      </dgm:prSet>
      <dgm:spPr/>
      <dgm:t>
        <a:bodyPr/>
        <a:lstStyle/>
        <a:p>
          <a:endParaRPr lang="hr-HR"/>
        </a:p>
      </dgm:t>
    </dgm:pt>
    <dgm:pt modelId="{50B3865F-53A3-404C-A487-5A6485B3205E}" type="pres">
      <dgm:prSet presAssocID="{E6B01E6E-698A-4472-B20A-3AD9EE30E736}" presName="rootConnector" presStyleLbl="node2" presStyleIdx="2" presStyleCnt="8"/>
      <dgm:spPr/>
      <dgm:t>
        <a:bodyPr/>
        <a:lstStyle/>
        <a:p>
          <a:endParaRPr lang="hr-HR"/>
        </a:p>
      </dgm:t>
    </dgm:pt>
    <dgm:pt modelId="{FA246D3C-A99C-41EB-9016-96D899748D85}" type="pres">
      <dgm:prSet presAssocID="{E6B01E6E-698A-4472-B20A-3AD9EE30E736}" presName="hierChild4" presStyleCnt="0"/>
      <dgm:spPr/>
    </dgm:pt>
    <dgm:pt modelId="{9DE32D38-6958-46DC-97EC-2154FD53D075}" type="pres">
      <dgm:prSet presAssocID="{E6B01E6E-698A-4472-B20A-3AD9EE30E736}" presName="hierChild5" presStyleCnt="0"/>
      <dgm:spPr/>
    </dgm:pt>
    <dgm:pt modelId="{FF540361-F6F7-4001-8832-7F4C9950D91A}" type="pres">
      <dgm:prSet presAssocID="{880ED2ED-A437-4EF6-B352-9BBD33195F6F}" presName="Name37" presStyleLbl="parChTrans1D2" presStyleIdx="3" presStyleCnt="8"/>
      <dgm:spPr/>
      <dgm:t>
        <a:bodyPr/>
        <a:lstStyle/>
        <a:p>
          <a:endParaRPr lang="hr-HR"/>
        </a:p>
      </dgm:t>
    </dgm:pt>
    <dgm:pt modelId="{E156D4FC-B916-4542-8316-198D36ACD868}" type="pres">
      <dgm:prSet presAssocID="{722BEF5A-4102-40E5-A705-62280F30BECB}" presName="hierRoot2" presStyleCnt="0">
        <dgm:presLayoutVars>
          <dgm:hierBranch val="init"/>
        </dgm:presLayoutVars>
      </dgm:prSet>
      <dgm:spPr/>
    </dgm:pt>
    <dgm:pt modelId="{264508D1-8363-4160-987E-9308887E5A7C}" type="pres">
      <dgm:prSet presAssocID="{722BEF5A-4102-40E5-A705-62280F30BECB}" presName="rootComposite" presStyleCnt="0"/>
      <dgm:spPr/>
    </dgm:pt>
    <dgm:pt modelId="{23A9FECE-470D-45FA-938E-DBEB78F13449}" type="pres">
      <dgm:prSet presAssocID="{722BEF5A-4102-40E5-A705-62280F30BECB}" presName="rootText" presStyleLbl="node2" presStyleIdx="3" presStyleCnt="8" custScaleY="133568">
        <dgm:presLayoutVars>
          <dgm:chPref val="3"/>
        </dgm:presLayoutVars>
      </dgm:prSet>
      <dgm:spPr/>
      <dgm:t>
        <a:bodyPr/>
        <a:lstStyle/>
        <a:p>
          <a:endParaRPr lang="hr-HR"/>
        </a:p>
      </dgm:t>
    </dgm:pt>
    <dgm:pt modelId="{ABCFCDF0-6BCE-4146-BE4F-C9792ADFE389}" type="pres">
      <dgm:prSet presAssocID="{722BEF5A-4102-40E5-A705-62280F30BECB}" presName="rootConnector" presStyleLbl="node2" presStyleIdx="3" presStyleCnt="8"/>
      <dgm:spPr/>
      <dgm:t>
        <a:bodyPr/>
        <a:lstStyle/>
        <a:p>
          <a:endParaRPr lang="hr-HR"/>
        </a:p>
      </dgm:t>
    </dgm:pt>
    <dgm:pt modelId="{414F115E-5EBF-46D6-9FC3-A812243FC380}" type="pres">
      <dgm:prSet presAssocID="{722BEF5A-4102-40E5-A705-62280F30BECB}" presName="hierChild4" presStyleCnt="0"/>
      <dgm:spPr/>
    </dgm:pt>
    <dgm:pt modelId="{77211C4D-A9F8-44CC-AC32-B68AE3C38C84}" type="pres">
      <dgm:prSet presAssocID="{722BEF5A-4102-40E5-A705-62280F30BECB}" presName="hierChild5" presStyleCnt="0"/>
      <dgm:spPr/>
    </dgm:pt>
    <dgm:pt modelId="{273EB840-61D8-4472-8BBC-44D61D0FF042}" type="pres">
      <dgm:prSet presAssocID="{E2C8CD63-F438-49F1-B394-8B041C20D7FF}" presName="Name37" presStyleLbl="parChTrans1D2" presStyleIdx="4" presStyleCnt="8"/>
      <dgm:spPr/>
      <dgm:t>
        <a:bodyPr/>
        <a:lstStyle/>
        <a:p>
          <a:endParaRPr lang="hr-HR"/>
        </a:p>
      </dgm:t>
    </dgm:pt>
    <dgm:pt modelId="{C8363D27-3A31-42B8-87CD-91C228AC7E5D}" type="pres">
      <dgm:prSet presAssocID="{DE19F430-0A59-4E6D-BC0A-D3090519A59E}" presName="hierRoot2" presStyleCnt="0">
        <dgm:presLayoutVars>
          <dgm:hierBranch val="init"/>
        </dgm:presLayoutVars>
      </dgm:prSet>
      <dgm:spPr/>
    </dgm:pt>
    <dgm:pt modelId="{1AF1696F-8267-4B6A-B715-B11C38716C6D}" type="pres">
      <dgm:prSet presAssocID="{DE19F430-0A59-4E6D-BC0A-D3090519A59E}" presName="rootComposite" presStyleCnt="0"/>
      <dgm:spPr/>
    </dgm:pt>
    <dgm:pt modelId="{35FFF5B3-AF55-4F57-8ECD-A67B4321C6A1}" type="pres">
      <dgm:prSet presAssocID="{DE19F430-0A59-4E6D-BC0A-D3090519A59E}" presName="rootText" presStyleLbl="node2" presStyleIdx="4" presStyleCnt="8" custScaleY="129546">
        <dgm:presLayoutVars>
          <dgm:chPref val="3"/>
        </dgm:presLayoutVars>
      </dgm:prSet>
      <dgm:spPr/>
      <dgm:t>
        <a:bodyPr/>
        <a:lstStyle/>
        <a:p>
          <a:endParaRPr lang="hr-HR"/>
        </a:p>
      </dgm:t>
    </dgm:pt>
    <dgm:pt modelId="{C1CF8AD9-4C6C-45C6-9323-40241E8393ED}" type="pres">
      <dgm:prSet presAssocID="{DE19F430-0A59-4E6D-BC0A-D3090519A59E}" presName="rootConnector" presStyleLbl="node2" presStyleIdx="4" presStyleCnt="8"/>
      <dgm:spPr/>
      <dgm:t>
        <a:bodyPr/>
        <a:lstStyle/>
        <a:p>
          <a:endParaRPr lang="hr-HR"/>
        </a:p>
      </dgm:t>
    </dgm:pt>
    <dgm:pt modelId="{A5EFE49A-22EE-49CF-ADB1-5B961B8248BC}" type="pres">
      <dgm:prSet presAssocID="{DE19F430-0A59-4E6D-BC0A-D3090519A59E}" presName="hierChild4" presStyleCnt="0"/>
      <dgm:spPr/>
    </dgm:pt>
    <dgm:pt modelId="{B4F5E4B5-E2E0-4BBF-9B14-6B02EC074BDD}" type="pres">
      <dgm:prSet presAssocID="{DE19F430-0A59-4E6D-BC0A-D3090519A59E}" presName="hierChild5" presStyleCnt="0"/>
      <dgm:spPr/>
    </dgm:pt>
    <dgm:pt modelId="{98196186-E75B-4D59-AE35-E10963E20CCC}" type="pres">
      <dgm:prSet presAssocID="{CF90BDC8-D040-41EE-84F3-8B606706F8CF}" presName="Name37" presStyleLbl="parChTrans1D2" presStyleIdx="5" presStyleCnt="8"/>
      <dgm:spPr/>
      <dgm:t>
        <a:bodyPr/>
        <a:lstStyle/>
        <a:p>
          <a:endParaRPr lang="hr-HR"/>
        </a:p>
      </dgm:t>
    </dgm:pt>
    <dgm:pt modelId="{9E9CF6B4-1327-4663-9840-AF02DAF1FFAD}" type="pres">
      <dgm:prSet presAssocID="{0A67F721-9A6C-4EF2-BCF9-3B45E5876BD2}" presName="hierRoot2" presStyleCnt="0">
        <dgm:presLayoutVars>
          <dgm:hierBranch val="init"/>
        </dgm:presLayoutVars>
      </dgm:prSet>
      <dgm:spPr/>
    </dgm:pt>
    <dgm:pt modelId="{02E47D6D-61D1-4CB1-8271-B75458193750}" type="pres">
      <dgm:prSet presAssocID="{0A67F721-9A6C-4EF2-BCF9-3B45E5876BD2}" presName="rootComposite" presStyleCnt="0"/>
      <dgm:spPr/>
    </dgm:pt>
    <dgm:pt modelId="{02540344-7EB2-4504-BD07-7EE83C7021B0}" type="pres">
      <dgm:prSet presAssocID="{0A67F721-9A6C-4EF2-BCF9-3B45E5876BD2}" presName="rootText" presStyleLbl="node2" presStyleIdx="5" presStyleCnt="8" custScaleY="129462">
        <dgm:presLayoutVars>
          <dgm:chPref val="3"/>
        </dgm:presLayoutVars>
      </dgm:prSet>
      <dgm:spPr/>
      <dgm:t>
        <a:bodyPr/>
        <a:lstStyle/>
        <a:p>
          <a:endParaRPr lang="hr-HR"/>
        </a:p>
      </dgm:t>
    </dgm:pt>
    <dgm:pt modelId="{90EACF94-9131-468D-AF0D-6268FAE6514F}" type="pres">
      <dgm:prSet presAssocID="{0A67F721-9A6C-4EF2-BCF9-3B45E5876BD2}" presName="rootConnector" presStyleLbl="node2" presStyleIdx="5" presStyleCnt="8"/>
      <dgm:spPr/>
      <dgm:t>
        <a:bodyPr/>
        <a:lstStyle/>
        <a:p>
          <a:endParaRPr lang="hr-HR"/>
        </a:p>
      </dgm:t>
    </dgm:pt>
    <dgm:pt modelId="{9254FA21-C2C9-46DA-A708-6FDC65A72358}" type="pres">
      <dgm:prSet presAssocID="{0A67F721-9A6C-4EF2-BCF9-3B45E5876BD2}" presName="hierChild4" presStyleCnt="0"/>
      <dgm:spPr/>
    </dgm:pt>
    <dgm:pt modelId="{EE0FCBC6-7984-4393-BDF4-DCBF60199B47}" type="pres">
      <dgm:prSet presAssocID="{0A67F721-9A6C-4EF2-BCF9-3B45E5876BD2}" presName="hierChild5" presStyleCnt="0"/>
      <dgm:spPr/>
    </dgm:pt>
    <dgm:pt modelId="{F83DD03D-AAD0-4B9B-8BBD-26AE950ECAAF}" type="pres">
      <dgm:prSet presAssocID="{13D4CF1E-18AE-419E-8D17-4D7E8EF6370C}" presName="Name37" presStyleLbl="parChTrans1D2" presStyleIdx="6" presStyleCnt="8"/>
      <dgm:spPr/>
      <dgm:t>
        <a:bodyPr/>
        <a:lstStyle/>
        <a:p>
          <a:endParaRPr lang="hr-HR"/>
        </a:p>
      </dgm:t>
    </dgm:pt>
    <dgm:pt modelId="{5B51236E-03D5-48C4-AD20-5330595DE2DB}" type="pres">
      <dgm:prSet presAssocID="{223DA45F-C802-45B5-96D8-9094970E33D2}" presName="hierRoot2" presStyleCnt="0">
        <dgm:presLayoutVars>
          <dgm:hierBranch val="init"/>
        </dgm:presLayoutVars>
      </dgm:prSet>
      <dgm:spPr/>
    </dgm:pt>
    <dgm:pt modelId="{216A2DAA-E323-4C1E-8BF1-74A1616BC99C}" type="pres">
      <dgm:prSet presAssocID="{223DA45F-C802-45B5-96D8-9094970E33D2}" presName="rootComposite" presStyleCnt="0"/>
      <dgm:spPr/>
    </dgm:pt>
    <dgm:pt modelId="{BDD2557D-3F96-4120-8A5C-0E49853B95EC}" type="pres">
      <dgm:prSet presAssocID="{223DA45F-C802-45B5-96D8-9094970E33D2}" presName="rootText" presStyleLbl="node2" presStyleIdx="6" presStyleCnt="8" custScaleX="92863" custScaleY="125971">
        <dgm:presLayoutVars>
          <dgm:chPref val="3"/>
        </dgm:presLayoutVars>
      </dgm:prSet>
      <dgm:spPr/>
      <dgm:t>
        <a:bodyPr/>
        <a:lstStyle/>
        <a:p>
          <a:endParaRPr lang="hr-HR"/>
        </a:p>
      </dgm:t>
    </dgm:pt>
    <dgm:pt modelId="{9005743D-D255-4194-8059-BB5C1C8996A6}" type="pres">
      <dgm:prSet presAssocID="{223DA45F-C802-45B5-96D8-9094970E33D2}" presName="rootConnector" presStyleLbl="node2" presStyleIdx="6" presStyleCnt="8"/>
      <dgm:spPr/>
      <dgm:t>
        <a:bodyPr/>
        <a:lstStyle/>
        <a:p>
          <a:endParaRPr lang="hr-HR"/>
        </a:p>
      </dgm:t>
    </dgm:pt>
    <dgm:pt modelId="{51549B63-56C5-4F26-93D6-A128A394054D}" type="pres">
      <dgm:prSet presAssocID="{223DA45F-C802-45B5-96D8-9094970E33D2}" presName="hierChild4" presStyleCnt="0"/>
      <dgm:spPr/>
    </dgm:pt>
    <dgm:pt modelId="{26CD26BB-904B-4499-A2D0-B8A8E4D67DF7}" type="pres">
      <dgm:prSet presAssocID="{223DA45F-C802-45B5-96D8-9094970E33D2}" presName="hierChild5" presStyleCnt="0"/>
      <dgm:spPr/>
    </dgm:pt>
    <dgm:pt modelId="{85CCD05D-B4FD-4B14-A838-FC28E0F0B1F5}" type="pres">
      <dgm:prSet presAssocID="{FA0F801E-5E10-4BD3-A633-34B5956C71A6}" presName="Name37" presStyleLbl="parChTrans1D2" presStyleIdx="7" presStyleCnt="8"/>
      <dgm:spPr/>
      <dgm:t>
        <a:bodyPr/>
        <a:lstStyle/>
        <a:p>
          <a:endParaRPr lang="hr-HR"/>
        </a:p>
      </dgm:t>
    </dgm:pt>
    <dgm:pt modelId="{5594B428-43C6-4BCE-B1E8-A79B9315651B}" type="pres">
      <dgm:prSet presAssocID="{EFC32738-98F0-4B72-912D-F0B94E4B5F98}" presName="hierRoot2" presStyleCnt="0">
        <dgm:presLayoutVars>
          <dgm:hierBranch val="init"/>
        </dgm:presLayoutVars>
      </dgm:prSet>
      <dgm:spPr/>
    </dgm:pt>
    <dgm:pt modelId="{8DE4873F-554D-4C3F-87C1-226701DECC75}" type="pres">
      <dgm:prSet presAssocID="{EFC32738-98F0-4B72-912D-F0B94E4B5F98}" presName="rootComposite" presStyleCnt="0"/>
      <dgm:spPr/>
    </dgm:pt>
    <dgm:pt modelId="{147FFEED-42A2-4401-810E-3C40A0E7B79D}" type="pres">
      <dgm:prSet presAssocID="{EFC32738-98F0-4B72-912D-F0B94E4B5F98}" presName="rootText" presStyleLbl="node2" presStyleIdx="7" presStyleCnt="8" custScaleX="92863" custScaleY="125971" custLinFactNeighborX="23570">
        <dgm:presLayoutVars>
          <dgm:chPref val="3"/>
        </dgm:presLayoutVars>
      </dgm:prSet>
      <dgm:spPr/>
      <dgm:t>
        <a:bodyPr/>
        <a:lstStyle/>
        <a:p>
          <a:endParaRPr lang="hr-HR"/>
        </a:p>
      </dgm:t>
    </dgm:pt>
    <dgm:pt modelId="{0D853CCE-4DF4-4CAD-B413-FDF83BA994B4}" type="pres">
      <dgm:prSet presAssocID="{EFC32738-98F0-4B72-912D-F0B94E4B5F98}" presName="rootConnector" presStyleLbl="node2" presStyleIdx="7" presStyleCnt="8"/>
      <dgm:spPr/>
      <dgm:t>
        <a:bodyPr/>
        <a:lstStyle/>
        <a:p>
          <a:endParaRPr lang="hr-HR"/>
        </a:p>
      </dgm:t>
    </dgm:pt>
    <dgm:pt modelId="{A48CD2D7-6558-429E-8494-83CDE419BC88}" type="pres">
      <dgm:prSet presAssocID="{EFC32738-98F0-4B72-912D-F0B94E4B5F98}" presName="hierChild4" presStyleCnt="0"/>
      <dgm:spPr/>
    </dgm:pt>
    <dgm:pt modelId="{FFB70ACA-3B1C-406A-8AD8-103B7AA0CCDC}" type="pres">
      <dgm:prSet presAssocID="{EFC32738-98F0-4B72-912D-F0B94E4B5F98}" presName="hierChild5" presStyleCnt="0"/>
      <dgm:spPr/>
    </dgm:pt>
    <dgm:pt modelId="{CC45118B-FFFF-4061-8D43-5B1D73AC93D8}" type="pres">
      <dgm:prSet presAssocID="{5411F29E-525E-4DA4-8050-E411D7794CE2}" presName="hierChild3" presStyleCnt="0"/>
      <dgm:spPr/>
    </dgm:pt>
  </dgm:ptLst>
  <dgm:cxnLst>
    <dgm:cxn modelId="{1EFD2B9D-48D6-4552-AF77-3DE5F5A446CB}" srcId="{5411F29E-525E-4DA4-8050-E411D7794CE2}" destId="{0A67F721-9A6C-4EF2-BCF9-3B45E5876BD2}" srcOrd="5" destOrd="0" parTransId="{CF90BDC8-D040-41EE-84F3-8B606706F8CF}" sibTransId="{324CDC77-6BA0-4A0C-A74B-2B85B4AC96DB}"/>
    <dgm:cxn modelId="{7255239F-ACEC-484D-8F60-C2E374EBBF37}" type="presOf" srcId="{0A67F721-9A6C-4EF2-BCF9-3B45E5876BD2}" destId="{02540344-7EB2-4504-BD07-7EE83C7021B0}" srcOrd="0" destOrd="0" presId="urn:microsoft.com/office/officeart/2005/8/layout/orgChart1"/>
    <dgm:cxn modelId="{3223B06B-D206-44BE-A5B6-48F991B995AE}" type="presOf" srcId="{B2FAB04E-A4DC-47FA-917E-B1FCD54ED2F7}" destId="{B0680F92-D06E-458A-A987-2DE7E3AA5404}" srcOrd="0" destOrd="0" presId="urn:microsoft.com/office/officeart/2005/8/layout/orgChart1"/>
    <dgm:cxn modelId="{A3367D77-035E-4EA4-B87C-341B6D368679}" type="presOf" srcId="{EFC32738-98F0-4B72-912D-F0B94E4B5F98}" destId="{147FFEED-42A2-4401-810E-3C40A0E7B79D}" srcOrd="0" destOrd="0" presId="urn:microsoft.com/office/officeart/2005/8/layout/orgChart1"/>
    <dgm:cxn modelId="{313C4815-BEF8-4AE8-B024-7B1BF3C27C0F}" type="presOf" srcId="{880ED2ED-A437-4EF6-B352-9BBD33195F6F}" destId="{FF540361-F6F7-4001-8832-7F4C9950D91A}" srcOrd="0" destOrd="0" presId="urn:microsoft.com/office/officeart/2005/8/layout/orgChart1"/>
    <dgm:cxn modelId="{8D4B12EA-8588-4B79-A8DD-BA91ECD9237A}" type="presOf" srcId="{0A67F721-9A6C-4EF2-BCF9-3B45E5876BD2}" destId="{90EACF94-9131-468D-AF0D-6268FAE6514F}" srcOrd="1" destOrd="0" presId="urn:microsoft.com/office/officeart/2005/8/layout/orgChart1"/>
    <dgm:cxn modelId="{39EA2E86-BFAB-447F-AC24-FC63C3ACCFC7}" srcId="{5411F29E-525E-4DA4-8050-E411D7794CE2}" destId="{DE19F430-0A59-4E6D-BC0A-D3090519A59E}" srcOrd="4" destOrd="0" parTransId="{E2C8CD63-F438-49F1-B394-8B041C20D7FF}" sibTransId="{006FA768-5FE0-4C61-B64B-5E2BB4B37717}"/>
    <dgm:cxn modelId="{167D6873-842E-49F6-BE57-EE63EBAE5349}" type="presOf" srcId="{722BEF5A-4102-40E5-A705-62280F30BECB}" destId="{ABCFCDF0-6BCE-4146-BE4F-C9792ADFE389}" srcOrd="1" destOrd="0" presId="urn:microsoft.com/office/officeart/2005/8/layout/orgChart1"/>
    <dgm:cxn modelId="{4B578832-B788-431E-9FD9-A9363A3D6A19}" srcId="{05A213FB-91AD-43E5-87E5-2E0641EF2373}" destId="{5411F29E-525E-4DA4-8050-E411D7794CE2}" srcOrd="0" destOrd="0" parTransId="{C701E113-0A70-4092-9666-ED812855F989}" sibTransId="{1B3E49D0-AEE7-41C4-926A-4AE7533263D4}"/>
    <dgm:cxn modelId="{88DC2B41-23BC-4D3B-9D8A-63A9459A40F1}" type="presOf" srcId="{5411F29E-525E-4DA4-8050-E411D7794CE2}" destId="{9566A2A2-8948-4ED6-A02F-5E6897E5DF2C}" srcOrd="0" destOrd="0" presId="urn:microsoft.com/office/officeart/2005/8/layout/orgChart1"/>
    <dgm:cxn modelId="{9354CACF-370A-4F48-AE31-360F554B010D}" type="presOf" srcId="{CF90BDC8-D040-41EE-84F3-8B606706F8CF}" destId="{98196186-E75B-4D59-AE35-E10963E20CCC}" srcOrd="0" destOrd="0" presId="urn:microsoft.com/office/officeart/2005/8/layout/orgChart1"/>
    <dgm:cxn modelId="{578C2322-1EF5-471C-9704-DA4D3533CF85}" type="presOf" srcId="{6DB09C79-D969-45A9-9EB9-2F87F3AFA287}" destId="{6F22E3EB-DAE5-4528-9997-79B701BB52C3}" srcOrd="0" destOrd="0" presId="urn:microsoft.com/office/officeart/2005/8/layout/orgChart1"/>
    <dgm:cxn modelId="{AFBE4EC5-9E5E-4EFB-90FD-C38365D1C568}" type="presOf" srcId="{2BF846DE-2033-49EA-82E9-4C7B6881CC8B}" destId="{43999120-3A8C-4387-9C36-DF078A8CBEEE}" srcOrd="0" destOrd="0" presId="urn:microsoft.com/office/officeart/2005/8/layout/orgChart1"/>
    <dgm:cxn modelId="{48CE5BCB-42F2-40B6-AEC3-F8A1EA1D83EB}" type="presOf" srcId="{6DB09C79-D969-45A9-9EB9-2F87F3AFA287}" destId="{0438DCDC-1010-4A7D-AC8A-94986998005B}" srcOrd="1" destOrd="0" presId="urn:microsoft.com/office/officeart/2005/8/layout/orgChart1"/>
    <dgm:cxn modelId="{C4BDBA0F-E144-40FC-BBFB-FF4F2135CF23}" srcId="{5411F29E-525E-4DA4-8050-E411D7794CE2}" destId="{EFC32738-98F0-4B72-912D-F0B94E4B5F98}" srcOrd="7" destOrd="0" parTransId="{FA0F801E-5E10-4BD3-A633-34B5956C71A6}" sibTransId="{00213A63-BFEB-4DF5-9CE5-1FB365795F51}"/>
    <dgm:cxn modelId="{5F369E7E-6941-4ED5-A8C2-5E85B817D3C9}" type="presOf" srcId="{05A213FB-91AD-43E5-87E5-2E0641EF2373}" destId="{57553E38-E95A-44E8-8CB4-8339A47050D6}" srcOrd="0" destOrd="0" presId="urn:microsoft.com/office/officeart/2005/8/layout/orgChart1"/>
    <dgm:cxn modelId="{6CAD70B1-B2FE-4BB0-96E2-DEC9C16A9D27}" type="presOf" srcId="{223DA45F-C802-45B5-96D8-9094970E33D2}" destId="{9005743D-D255-4194-8059-BB5C1C8996A6}" srcOrd="1" destOrd="0" presId="urn:microsoft.com/office/officeart/2005/8/layout/orgChart1"/>
    <dgm:cxn modelId="{7E547E58-D77D-4B26-93B9-C9AA3534AA52}" srcId="{5411F29E-525E-4DA4-8050-E411D7794CE2}" destId="{722BEF5A-4102-40E5-A705-62280F30BECB}" srcOrd="3" destOrd="0" parTransId="{880ED2ED-A437-4EF6-B352-9BBD33195F6F}" sibTransId="{BBEFEEC7-FF23-4730-BA21-D4F528A8D809}"/>
    <dgm:cxn modelId="{E421417E-EEFD-4CDE-BB0E-B3DF01FA8080}" type="presOf" srcId="{D395F767-F0E0-429D-B8B9-2753FA19DBE7}" destId="{CFD9FFD9-E7D1-4144-BEE4-318FFB9E3308}" srcOrd="0" destOrd="0" presId="urn:microsoft.com/office/officeart/2005/8/layout/orgChart1"/>
    <dgm:cxn modelId="{2024DA98-2077-43EE-A613-34BD1BBFCE6B}" type="presOf" srcId="{DE19F430-0A59-4E6D-BC0A-D3090519A59E}" destId="{C1CF8AD9-4C6C-45C6-9323-40241E8393ED}" srcOrd="1" destOrd="0" presId="urn:microsoft.com/office/officeart/2005/8/layout/orgChart1"/>
    <dgm:cxn modelId="{41BAB1FE-D855-49C1-8BFF-8ADB33C728B9}" srcId="{5411F29E-525E-4DA4-8050-E411D7794CE2}" destId="{E6B01E6E-698A-4472-B20A-3AD9EE30E736}" srcOrd="2" destOrd="0" parTransId="{B2FAB04E-A4DC-47FA-917E-B1FCD54ED2F7}" sibTransId="{5CE1E393-208E-4F40-97C1-6946A2F1F164}"/>
    <dgm:cxn modelId="{D7D0D739-9559-4255-ABE5-3E6DF9172729}" type="presOf" srcId="{BC9D7002-8D3D-448B-ACFE-C7AB5A16ED85}" destId="{6C277004-6A72-4FE7-B8D0-0EF9D48888A6}" srcOrd="0" destOrd="0" presId="urn:microsoft.com/office/officeart/2005/8/layout/orgChart1"/>
    <dgm:cxn modelId="{9A23A237-F569-4594-A602-26EECCE5668A}" srcId="{5411F29E-525E-4DA4-8050-E411D7794CE2}" destId="{BC9D7002-8D3D-448B-ACFE-C7AB5A16ED85}" srcOrd="1" destOrd="0" parTransId="{D395F767-F0E0-429D-B8B9-2753FA19DBE7}" sibTransId="{AD45A320-7DCF-41AE-866A-934DFC2ED399}"/>
    <dgm:cxn modelId="{5D110AAC-FA8B-4CA8-9180-215BC9590D06}" type="presOf" srcId="{13D4CF1E-18AE-419E-8D17-4D7E8EF6370C}" destId="{F83DD03D-AAD0-4B9B-8BBD-26AE950ECAAF}" srcOrd="0" destOrd="0" presId="urn:microsoft.com/office/officeart/2005/8/layout/orgChart1"/>
    <dgm:cxn modelId="{A93D428B-8852-45D5-91B5-AC2C6A09C40C}" type="presOf" srcId="{E2C8CD63-F438-49F1-B394-8B041C20D7FF}" destId="{273EB840-61D8-4472-8BBC-44D61D0FF042}" srcOrd="0" destOrd="0" presId="urn:microsoft.com/office/officeart/2005/8/layout/orgChart1"/>
    <dgm:cxn modelId="{0BC0E0A0-55B3-4B75-BD03-F5DBE4B50108}" type="presOf" srcId="{DE19F430-0A59-4E6D-BC0A-D3090519A59E}" destId="{35FFF5B3-AF55-4F57-8ECD-A67B4321C6A1}" srcOrd="0" destOrd="0" presId="urn:microsoft.com/office/officeart/2005/8/layout/orgChart1"/>
    <dgm:cxn modelId="{F4712A61-466C-4E86-90DB-0496CF73F826}" type="presOf" srcId="{BC9D7002-8D3D-448B-ACFE-C7AB5A16ED85}" destId="{4E33304F-7BD5-4B0B-BEB1-DE37193A4C3C}" srcOrd="1" destOrd="0" presId="urn:microsoft.com/office/officeart/2005/8/layout/orgChart1"/>
    <dgm:cxn modelId="{1F32FC6B-C642-40D7-9497-2A2C0866E491}" srcId="{5411F29E-525E-4DA4-8050-E411D7794CE2}" destId="{6DB09C79-D969-45A9-9EB9-2F87F3AFA287}" srcOrd="0" destOrd="0" parTransId="{2BF846DE-2033-49EA-82E9-4C7B6881CC8B}" sibTransId="{501FB135-E611-40AB-BE20-C2773A427047}"/>
    <dgm:cxn modelId="{C2D5D506-9BF6-40C0-ACC5-736E8FAB4C77}" type="presOf" srcId="{5411F29E-525E-4DA4-8050-E411D7794CE2}" destId="{CDC5B78C-5862-4C51-9775-FC8763615D0A}" srcOrd="1" destOrd="0" presId="urn:microsoft.com/office/officeart/2005/8/layout/orgChart1"/>
    <dgm:cxn modelId="{11465B99-13E8-4658-A44B-DABB2E3F15E8}" type="presOf" srcId="{FA0F801E-5E10-4BD3-A633-34B5956C71A6}" destId="{85CCD05D-B4FD-4B14-A838-FC28E0F0B1F5}" srcOrd="0" destOrd="0" presId="urn:microsoft.com/office/officeart/2005/8/layout/orgChart1"/>
    <dgm:cxn modelId="{9B9E4817-3AC3-4741-BEAF-00AA37243A99}" type="presOf" srcId="{EFC32738-98F0-4B72-912D-F0B94E4B5F98}" destId="{0D853CCE-4DF4-4CAD-B413-FDF83BA994B4}" srcOrd="1" destOrd="0" presId="urn:microsoft.com/office/officeart/2005/8/layout/orgChart1"/>
    <dgm:cxn modelId="{6941F305-F8C8-42CD-842B-42DC17DE0D5F}" srcId="{5411F29E-525E-4DA4-8050-E411D7794CE2}" destId="{223DA45F-C802-45B5-96D8-9094970E33D2}" srcOrd="6" destOrd="0" parTransId="{13D4CF1E-18AE-419E-8D17-4D7E8EF6370C}" sibTransId="{EE23334A-01E0-4A31-8531-597719212DF0}"/>
    <dgm:cxn modelId="{021D288D-8872-46C5-BB9B-AB827DE22AE0}" type="presOf" srcId="{E6B01E6E-698A-4472-B20A-3AD9EE30E736}" destId="{95C9752F-586F-4583-957F-D51C65D1499B}" srcOrd="0" destOrd="0" presId="urn:microsoft.com/office/officeart/2005/8/layout/orgChart1"/>
    <dgm:cxn modelId="{E07AFD85-C741-4E8D-94E2-4AC63D8A93AF}" type="presOf" srcId="{E6B01E6E-698A-4472-B20A-3AD9EE30E736}" destId="{50B3865F-53A3-404C-A487-5A6485B3205E}" srcOrd="1" destOrd="0" presId="urn:microsoft.com/office/officeart/2005/8/layout/orgChart1"/>
    <dgm:cxn modelId="{982F264F-65E7-4D0A-BCF0-F4EF49F5F290}" type="presOf" srcId="{223DA45F-C802-45B5-96D8-9094970E33D2}" destId="{BDD2557D-3F96-4120-8A5C-0E49853B95EC}" srcOrd="0" destOrd="0" presId="urn:microsoft.com/office/officeart/2005/8/layout/orgChart1"/>
    <dgm:cxn modelId="{39ABF054-6ABF-4DB1-A30C-07FE98F9827C}" type="presOf" srcId="{722BEF5A-4102-40E5-A705-62280F30BECB}" destId="{23A9FECE-470D-45FA-938E-DBEB78F13449}" srcOrd="0" destOrd="0" presId="urn:microsoft.com/office/officeart/2005/8/layout/orgChart1"/>
    <dgm:cxn modelId="{E8DF792D-BBE8-4822-8A95-A737A7E41B61}" type="presParOf" srcId="{57553E38-E95A-44E8-8CB4-8339A47050D6}" destId="{DCEE9C3E-B1D6-4A9A-9613-8A9465C3573D}" srcOrd="0" destOrd="0" presId="urn:microsoft.com/office/officeart/2005/8/layout/orgChart1"/>
    <dgm:cxn modelId="{AD7693B9-F349-4284-84AB-528C78258DE4}" type="presParOf" srcId="{DCEE9C3E-B1D6-4A9A-9613-8A9465C3573D}" destId="{9D71B30E-BA89-4D21-BAD5-E75CF67E7F54}" srcOrd="0" destOrd="0" presId="urn:microsoft.com/office/officeart/2005/8/layout/orgChart1"/>
    <dgm:cxn modelId="{322904EC-1709-4F0E-A34F-C57A35E6B04C}" type="presParOf" srcId="{9D71B30E-BA89-4D21-BAD5-E75CF67E7F54}" destId="{9566A2A2-8948-4ED6-A02F-5E6897E5DF2C}" srcOrd="0" destOrd="0" presId="urn:microsoft.com/office/officeart/2005/8/layout/orgChart1"/>
    <dgm:cxn modelId="{0E1EC41F-8245-4271-856A-38D39DEB8A1A}" type="presParOf" srcId="{9D71B30E-BA89-4D21-BAD5-E75CF67E7F54}" destId="{CDC5B78C-5862-4C51-9775-FC8763615D0A}" srcOrd="1" destOrd="0" presId="urn:microsoft.com/office/officeart/2005/8/layout/orgChart1"/>
    <dgm:cxn modelId="{A1E3EE3A-0D90-4AD8-BF5A-B0D4244450F4}" type="presParOf" srcId="{DCEE9C3E-B1D6-4A9A-9613-8A9465C3573D}" destId="{95059DCB-A99D-479F-9945-D03747A12ED8}" srcOrd="1" destOrd="0" presId="urn:microsoft.com/office/officeart/2005/8/layout/orgChart1"/>
    <dgm:cxn modelId="{4131ABA7-FE41-47DD-9B35-A06771C5C96C}" type="presParOf" srcId="{95059DCB-A99D-479F-9945-D03747A12ED8}" destId="{43999120-3A8C-4387-9C36-DF078A8CBEEE}" srcOrd="0" destOrd="0" presId="urn:microsoft.com/office/officeart/2005/8/layout/orgChart1"/>
    <dgm:cxn modelId="{1621C37B-C419-402D-B0DF-383F781552F2}" type="presParOf" srcId="{95059DCB-A99D-479F-9945-D03747A12ED8}" destId="{799BCFEF-A026-47CA-9EEC-33316D3F533E}" srcOrd="1" destOrd="0" presId="urn:microsoft.com/office/officeart/2005/8/layout/orgChart1"/>
    <dgm:cxn modelId="{0E215DA3-6657-4EE3-831F-35AC53FAA2E9}" type="presParOf" srcId="{799BCFEF-A026-47CA-9EEC-33316D3F533E}" destId="{0D043E86-95BF-415B-AF94-3451F403D089}" srcOrd="0" destOrd="0" presId="urn:microsoft.com/office/officeart/2005/8/layout/orgChart1"/>
    <dgm:cxn modelId="{176E84A5-A694-4188-BB5F-9A0590F5509D}" type="presParOf" srcId="{0D043E86-95BF-415B-AF94-3451F403D089}" destId="{6F22E3EB-DAE5-4528-9997-79B701BB52C3}" srcOrd="0" destOrd="0" presId="urn:microsoft.com/office/officeart/2005/8/layout/orgChart1"/>
    <dgm:cxn modelId="{CB25D7C3-006D-4BCC-AB68-21B41EA56739}" type="presParOf" srcId="{0D043E86-95BF-415B-AF94-3451F403D089}" destId="{0438DCDC-1010-4A7D-AC8A-94986998005B}" srcOrd="1" destOrd="0" presId="urn:microsoft.com/office/officeart/2005/8/layout/orgChart1"/>
    <dgm:cxn modelId="{EB7A3702-5530-4D5D-A9D0-87208A39F351}" type="presParOf" srcId="{799BCFEF-A026-47CA-9EEC-33316D3F533E}" destId="{395A486F-433E-4672-BA17-FCF5977139BE}" srcOrd="1" destOrd="0" presId="urn:microsoft.com/office/officeart/2005/8/layout/orgChart1"/>
    <dgm:cxn modelId="{757EDF9D-D7D0-4DD9-98E6-82B5DC3EE18C}" type="presParOf" srcId="{799BCFEF-A026-47CA-9EEC-33316D3F533E}" destId="{AC63E537-EC06-48CB-B83C-3CDC4557AAD6}" srcOrd="2" destOrd="0" presId="urn:microsoft.com/office/officeart/2005/8/layout/orgChart1"/>
    <dgm:cxn modelId="{6DD91FF1-121A-45F3-80FE-A354814E483A}" type="presParOf" srcId="{95059DCB-A99D-479F-9945-D03747A12ED8}" destId="{CFD9FFD9-E7D1-4144-BEE4-318FFB9E3308}" srcOrd="2" destOrd="0" presId="urn:microsoft.com/office/officeart/2005/8/layout/orgChart1"/>
    <dgm:cxn modelId="{C31116A5-9D8B-49BF-835C-F1FAF49FF7B6}" type="presParOf" srcId="{95059DCB-A99D-479F-9945-D03747A12ED8}" destId="{68E54287-97EE-45B7-92D6-6524E3008C66}" srcOrd="3" destOrd="0" presId="urn:microsoft.com/office/officeart/2005/8/layout/orgChart1"/>
    <dgm:cxn modelId="{9B65E0BD-E03C-4FF5-98A6-73C96063BA34}" type="presParOf" srcId="{68E54287-97EE-45B7-92D6-6524E3008C66}" destId="{BC22D744-34E2-4291-8DD2-2615447E706C}" srcOrd="0" destOrd="0" presId="urn:microsoft.com/office/officeart/2005/8/layout/orgChart1"/>
    <dgm:cxn modelId="{DF4E062A-2EE0-484F-A015-BF5BFCEC3BA4}" type="presParOf" srcId="{BC22D744-34E2-4291-8DD2-2615447E706C}" destId="{6C277004-6A72-4FE7-B8D0-0EF9D48888A6}" srcOrd="0" destOrd="0" presId="urn:microsoft.com/office/officeart/2005/8/layout/orgChart1"/>
    <dgm:cxn modelId="{D8845BD4-A148-425E-8E2B-CFF2FFCD795F}" type="presParOf" srcId="{BC22D744-34E2-4291-8DD2-2615447E706C}" destId="{4E33304F-7BD5-4B0B-BEB1-DE37193A4C3C}" srcOrd="1" destOrd="0" presId="urn:microsoft.com/office/officeart/2005/8/layout/orgChart1"/>
    <dgm:cxn modelId="{6D4D4AFC-763C-45F5-AFEB-DB7467A90D32}" type="presParOf" srcId="{68E54287-97EE-45B7-92D6-6524E3008C66}" destId="{5403A459-BD2A-4D9E-A03B-2128483A12AA}" srcOrd="1" destOrd="0" presId="urn:microsoft.com/office/officeart/2005/8/layout/orgChart1"/>
    <dgm:cxn modelId="{ADA0C367-55AC-462D-BA80-59064025B4CA}" type="presParOf" srcId="{68E54287-97EE-45B7-92D6-6524E3008C66}" destId="{AE92CC8E-5E43-494F-B627-D40D6191BC75}" srcOrd="2" destOrd="0" presId="urn:microsoft.com/office/officeart/2005/8/layout/orgChart1"/>
    <dgm:cxn modelId="{5A7214A6-CB59-4F5F-BBA6-292CDDA7DE0E}" type="presParOf" srcId="{95059DCB-A99D-479F-9945-D03747A12ED8}" destId="{B0680F92-D06E-458A-A987-2DE7E3AA5404}" srcOrd="4" destOrd="0" presId="urn:microsoft.com/office/officeart/2005/8/layout/orgChart1"/>
    <dgm:cxn modelId="{7D2D6FCB-1A9A-47DE-BE5E-B11834B5E08A}" type="presParOf" srcId="{95059DCB-A99D-479F-9945-D03747A12ED8}" destId="{89FF9E8A-506A-416B-A18E-760FBFFC84A5}" srcOrd="5" destOrd="0" presId="urn:microsoft.com/office/officeart/2005/8/layout/orgChart1"/>
    <dgm:cxn modelId="{2FB3B68E-00CB-455E-8B90-671A58E783DE}" type="presParOf" srcId="{89FF9E8A-506A-416B-A18E-760FBFFC84A5}" destId="{68A4CD09-2571-41B7-8B5F-92BD023E4B39}" srcOrd="0" destOrd="0" presId="urn:microsoft.com/office/officeart/2005/8/layout/orgChart1"/>
    <dgm:cxn modelId="{6A02737E-0A0A-45E6-871D-A4BE97684645}" type="presParOf" srcId="{68A4CD09-2571-41B7-8B5F-92BD023E4B39}" destId="{95C9752F-586F-4583-957F-D51C65D1499B}" srcOrd="0" destOrd="0" presId="urn:microsoft.com/office/officeart/2005/8/layout/orgChart1"/>
    <dgm:cxn modelId="{875A6133-8810-4399-95D5-D262F08A75A8}" type="presParOf" srcId="{68A4CD09-2571-41B7-8B5F-92BD023E4B39}" destId="{50B3865F-53A3-404C-A487-5A6485B3205E}" srcOrd="1" destOrd="0" presId="urn:microsoft.com/office/officeart/2005/8/layout/orgChart1"/>
    <dgm:cxn modelId="{C8FED17A-6DFE-4889-946C-C92A84908D35}" type="presParOf" srcId="{89FF9E8A-506A-416B-A18E-760FBFFC84A5}" destId="{FA246D3C-A99C-41EB-9016-96D899748D85}" srcOrd="1" destOrd="0" presId="urn:microsoft.com/office/officeart/2005/8/layout/orgChart1"/>
    <dgm:cxn modelId="{504892BD-5555-45AD-8DF3-5AAAE195C32E}" type="presParOf" srcId="{89FF9E8A-506A-416B-A18E-760FBFFC84A5}" destId="{9DE32D38-6958-46DC-97EC-2154FD53D075}" srcOrd="2" destOrd="0" presId="urn:microsoft.com/office/officeart/2005/8/layout/orgChart1"/>
    <dgm:cxn modelId="{94884EFD-401E-42AE-9EC1-36CA96E37D12}" type="presParOf" srcId="{95059DCB-A99D-479F-9945-D03747A12ED8}" destId="{FF540361-F6F7-4001-8832-7F4C9950D91A}" srcOrd="6" destOrd="0" presId="urn:microsoft.com/office/officeart/2005/8/layout/orgChart1"/>
    <dgm:cxn modelId="{FCFC5437-3D4F-46BB-9E5F-1BA78DF8FC02}" type="presParOf" srcId="{95059DCB-A99D-479F-9945-D03747A12ED8}" destId="{E156D4FC-B916-4542-8316-198D36ACD868}" srcOrd="7" destOrd="0" presId="urn:microsoft.com/office/officeart/2005/8/layout/orgChart1"/>
    <dgm:cxn modelId="{485F285C-B92A-43AF-9F45-DCBBC55D8890}" type="presParOf" srcId="{E156D4FC-B916-4542-8316-198D36ACD868}" destId="{264508D1-8363-4160-987E-9308887E5A7C}" srcOrd="0" destOrd="0" presId="urn:microsoft.com/office/officeart/2005/8/layout/orgChart1"/>
    <dgm:cxn modelId="{4DA25B2C-8F4A-4063-995D-EEC7C5EE5118}" type="presParOf" srcId="{264508D1-8363-4160-987E-9308887E5A7C}" destId="{23A9FECE-470D-45FA-938E-DBEB78F13449}" srcOrd="0" destOrd="0" presId="urn:microsoft.com/office/officeart/2005/8/layout/orgChart1"/>
    <dgm:cxn modelId="{6853856D-ECAB-4CB4-9397-469EE09B1D0A}" type="presParOf" srcId="{264508D1-8363-4160-987E-9308887E5A7C}" destId="{ABCFCDF0-6BCE-4146-BE4F-C9792ADFE389}" srcOrd="1" destOrd="0" presId="urn:microsoft.com/office/officeart/2005/8/layout/orgChart1"/>
    <dgm:cxn modelId="{530EB89F-0E05-4E75-8A3E-561CAC3F2F97}" type="presParOf" srcId="{E156D4FC-B916-4542-8316-198D36ACD868}" destId="{414F115E-5EBF-46D6-9FC3-A812243FC380}" srcOrd="1" destOrd="0" presId="urn:microsoft.com/office/officeart/2005/8/layout/orgChart1"/>
    <dgm:cxn modelId="{16A25A46-C4B3-469E-829E-99E265DFF409}" type="presParOf" srcId="{E156D4FC-B916-4542-8316-198D36ACD868}" destId="{77211C4D-A9F8-44CC-AC32-B68AE3C38C84}" srcOrd="2" destOrd="0" presId="urn:microsoft.com/office/officeart/2005/8/layout/orgChart1"/>
    <dgm:cxn modelId="{8B16E831-2451-4059-9546-424153F8E5CD}" type="presParOf" srcId="{95059DCB-A99D-479F-9945-D03747A12ED8}" destId="{273EB840-61D8-4472-8BBC-44D61D0FF042}" srcOrd="8" destOrd="0" presId="urn:microsoft.com/office/officeart/2005/8/layout/orgChart1"/>
    <dgm:cxn modelId="{588658F6-FC16-484D-84EF-E36B5AC3387A}" type="presParOf" srcId="{95059DCB-A99D-479F-9945-D03747A12ED8}" destId="{C8363D27-3A31-42B8-87CD-91C228AC7E5D}" srcOrd="9" destOrd="0" presId="urn:microsoft.com/office/officeart/2005/8/layout/orgChart1"/>
    <dgm:cxn modelId="{C0631CBC-653F-497C-8A7F-0030162E4475}" type="presParOf" srcId="{C8363D27-3A31-42B8-87CD-91C228AC7E5D}" destId="{1AF1696F-8267-4B6A-B715-B11C38716C6D}" srcOrd="0" destOrd="0" presId="urn:microsoft.com/office/officeart/2005/8/layout/orgChart1"/>
    <dgm:cxn modelId="{871D406E-A1C8-4618-8906-791AAA8EB06D}" type="presParOf" srcId="{1AF1696F-8267-4B6A-B715-B11C38716C6D}" destId="{35FFF5B3-AF55-4F57-8ECD-A67B4321C6A1}" srcOrd="0" destOrd="0" presId="urn:microsoft.com/office/officeart/2005/8/layout/orgChart1"/>
    <dgm:cxn modelId="{36D8B74B-0DCC-48C9-B81D-8D96CC5CFCD4}" type="presParOf" srcId="{1AF1696F-8267-4B6A-B715-B11C38716C6D}" destId="{C1CF8AD9-4C6C-45C6-9323-40241E8393ED}" srcOrd="1" destOrd="0" presId="urn:microsoft.com/office/officeart/2005/8/layout/orgChart1"/>
    <dgm:cxn modelId="{9CD979CA-E17A-49EF-8509-A1508AE936EF}" type="presParOf" srcId="{C8363D27-3A31-42B8-87CD-91C228AC7E5D}" destId="{A5EFE49A-22EE-49CF-ADB1-5B961B8248BC}" srcOrd="1" destOrd="0" presId="urn:microsoft.com/office/officeart/2005/8/layout/orgChart1"/>
    <dgm:cxn modelId="{BDC106B0-B38A-48E3-888F-6227A6E3DCD6}" type="presParOf" srcId="{C8363D27-3A31-42B8-87CD-91C228AC7E5D}" destId="{B4F5E4B5-E2E0-4BBF-9B14-6B02EC074BDD}" srcOrd="2" destOrd="0" presId="urn:microsoft.com/office/officeart/2005/8/layout/orgChart1"/>
    <dgm:cxn modelId="{D884189B-509D-49A6-AEB8-EC1A7EB0F85B}" type="presParOf" srcId="{95059DCB-A99D-479F-9945-D03747A12ED8}" destId="{98196186-E75B-4D59-AE35-E10963E20CCC}" srcOrd="10" destOrd="0" presId="urn:microsoft.com/office/officeart/2005/8/layout/orgChart1"/>
    <dgm:cxn modelId="{20E239A2-98CA-4550-BEC9-692C7383D65A}" type="presParOf" srcId="{95059DCB-A99D-479F-9945-D03747A12ED8}" destId="{9E9CF6B4-1327-4663-9840-AF02DAF1FFAD}" srcOrd="11" destOrd="0" presId="urn:microsoft.com/office/officeart/2005/8/layout/orgChart1"/>
    <dgm:cxn modelId="{FE038BC2-AE0B-44CE-8C70-C8FE82418206}" type="presParOf" srcId="{9E9CF6B4-1327-4663-9840-AF02DAF1FFAD}" destId="{02E47D6D-61D1-4CB1-8271-B75458193750}" srcOrd="0" destOrd="0" presId="urn:microsoft.com/office/officeart/2005/8/layout/orgChart1"/>
    <dgm:cxn modelId="{FFD64201-F0D6-4FD8-9AAC-385C7FB524B5}" type="presParOf" srcId="{02E47D6D-61D1-4CB1-8271-B75458193750}" destId="{02540344-7EB2-4504-BD07-7EE83C7021B0}" srcOrd="0" destOrd="0" presId="urn:microsoft.com/office/officeart/2005/8/layout/orgChart1"/>
    <dgm:cxn modelId="{99F4BA9D-D9DD-423F-A260-3B0831CD8C69}" type="presParOf" srcId="{02E47D6D-61D1-4CB1-8271-B75458193750}" destId="{90EACF94-9131-468D-AF0D-6268FAE6514F}" srcOrd="1" destOrd="0" presId="urn:microsoft.com/office/officeart/2005/8/layout/orgChart1"/>
    <dgm:cxn modelId="{C22E3ECB-1636-4485-A4D2-BBE798DE79FB}" type="presParOf" srcId="{9E9CF6B4-1327-4663-9840-AF02DAF1FFAD}" destId="{9254FA21-C2C9-46DA-A708-6FDC65A72358}" srcOrd="1" destOrd="0" presId="urn:microsoft.com/office/officeart/2005/8/layout/orgChart1"/>
    <dgm:cxn modelId="{82809812-6A63-460A-B982-17D8C3AFCD4A}" type="presParOf" srcId="{9E9CF6B4-1327-4663-9840-AF02DAF1FFAD}" destId="{EE0FCBC6-7984-4393-BDF4-DCBF60199B47}" srcOrd="2" destOrd="0" presId="urn:microsoft.com/office/officeart/2005/8/layout/orgChart1"/>
    <dgm:cxn modelId="{52FF848B-BD7E-498A-8818-E8BEDE180DF4}" type="presParOf" srcId="{95059DCB-A99D-479F-9945-D03747A12ED8}" destId="{F83DD03D-AAD0-4B9B-8BBD-26AE950ECAAF}" srcOrd="12" destOrd="0" presId="urn:microsoft.com/office/officeart/2005/8/layout/orgChart1"/>
    <dgm:cxn modelId="{47F8A3F3-C28A-438D-828A-2546E2726D45}" type="presParOf" srcId="{95059DCB-A99D-479F-9945-D03747A12ED8}" destId="{5B51236E-03D5-48C4-AD20-5330595DE2DB}" srcOrd="13" destOrd="0" presId="urn:microsoft.com/office/officeart/2005/8/layout/orgChart1"/>
    <dgm:cxn modelId="{CF603379-AF3B-4CE2-BEBD-55AB107CCEEB}" type="presParOf" srcId="{5B51236E-03D5-48C4-AD20-5330595DE2DB}" destId="{216A2DAA-E323-4C1E-8BF1-74A1616BC99C}" srcOrd="0" destOrd="0" presId="urn:microsoft.com/office/officeart/2005/8/layout/orgChart1"/>
    <dgm:cxn modelId="{A201AAE9-78CE-46C1-AB22-6E3EB4EF29E8}" type="presParOf" srcId="{216A2DAA-E323-4C1E-8BF1-74A1616BC99C}" destId="{BDD2557D-3F96-4120-8A5C-0E49853B95EC}" srcOrd="0" destOrd="0" presId="urn:microsoft.com/office/officeart/2005/8/layout/orgChart1"/>
    <dgm:cxn modelId="{BACA016B-8E7C-4BF3-A719-4ACB5EB4E9D7}" type="presParOf" srcId="{216A2DAA-E323-4C1E-8BF1-74A1616BC99C}" destId="{9005743D-D255-4194-8059-BB5C1C8996A6}" srcOrd="1" destOrd="0" presId="urn:microsoft.com/office/officeart/2005/8/layout/orgChart1"/>
    <dgm:cxn modelId="{6310E16D-0018-41A5-904B-EE64344FFDB5}" type="presParOf" srcId="{5B51236E-03D5-48C4-AD20-5330595DE2DB}" destId="{51549B63-56C5-4F26-93D6-A128A394054D}" srcOrd="1" destOrd="0" presId="urn:microsoft.com/office/officeart/2005/8/layout/orgChart1"/>
    <dgm:cxn modelId="{437F3057-1607-4EBA-AD87-3290CAF2B410}" type="presParOf" srcId="{5B51236E-03D5-48C4-AD20-5330595DE2DB}" destId="{26CD26BB-904B-4499-A2D0-B8A8E4D67DF7}" srcOrd="2" destOrd="0" presId="urn:microsoft.com/office/officeart/2005/8/layout/orgChart1"/>
    <dgm:cxn modelId="{CD1CBCD1-49D8-48E3-981C-8FBB23231209}" type="presParOf" srcId="{95059DCB-A99D-479F-9945-D03747A12ED8}" destId="{85CCD05D-B4FD-4B14-A838-FC28E0F0B1F5}" srcOrd="14" destOrd="0" presId="urn:microsoft.com/office/officeart/2005/8/layout/orgChart1"/>
    <dgm:cxn modelId="{056CCD2E-7DB3-4778-97E0-EE0C63B95EB9}" type="presParOf" srcId="{95059DCB-A99D-479F-9945-D03747A12ED8}" destId="{5594B428-43C6-4BCE-B1E8-A79B9315651B}" srcOrd="15" destOrd="0" presId="urn:microsoft.com/office/officeart/2005/8/layout/orgChart1"/>
    <dgm:cxn modelId="{5D1B9ABC-1218-404F-80B8-27E80780ABFA}" type="presParOf" srcId="{5594B428-43C6-4BCE-B1E8-A79B9315651B}" destId="{8DE4873F-554D-4C3F-87C1-226701DECC75}" srcOrd="0" destOrd="0" presId="urn:microsoft.com/office/officeart/2005/8/layout/orgChart1"/>
    <dgm:cxn modelId="{D764CF74-72EB-471E-BE23-BEAACB686003}" type="presParOf" srcId="{8DE4873F-554D-4C3F-87C1-226701DECC75}" destId="{147FFEED-42A2-4401-810E-3C40A0E7B79D}" srcOrd="0" destOrd="0" presId="urn:microsoft.com/office/officeart/2005/8/layout/orgChart1"/>
    <dgm:cxn modelId="{42F223AD-E1E6-42B4-8167-CACEC2272736}" type="presParOf" srcId="{8DE4873F-554D-4C3F-87C1-226701DECC75}" destId="{0D853CCE-4DF4-4CAD-B413-FDF83BA994B4}" srcOrd="1" destOrd="0" presId="urn:microsoft.com/office/officeart/2005/8/layout/orgChart1"/>
    <dgm:cxn modelId="{07907557-E7B5-46CA-8FDB-3E02F3DE76AA}" type="presParOf" srcId="{5594B428-43C6-4BCE-B1E8-A79B9315651B}" destId="{A48CD2D7-6558-429E-8494-83CDE419BC88}" srcOrd="1" destOrd="0" presId="urn:microsoft.com/office/officeart/2005/8/layout/orgChart1"/>
    <dgm:cxn modelId="{26782EFB-2368-4416-A548-F848479F8044}" type="presParOf" srcId="{5594B428-43C6-4BCE-B1E8-A79B9315651B}" destId="{FFB70ACA-3B1C-406A-8AD8-103B7AA0CCDC}" srcOrd="2" destOrd="0" presId="urn:microsoft.com/office/officeart/2005/8/layout/orgChart1"/>
    <dgm:cxn modelId="{B4F113A7-0235-4DFF-A11C-8343B39FAA96}" type="presParOf" srcId="{DCEE9C3E-B1D6-4A9A-9613-8A9465C3573D}" destId="{CC45118B-FFFF-4061-8D43-5B1D73AC93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CD05D-B4FD-4B14-A838-FC28E0F0B1F5}">
      <dsp:nvSpPr>
        <dsp:cNvPr id="0" name=""/>
        <dsp:cNvSpPr/>
      </dsp:nvSpPr>
      <dsp:spPr>
        <a:xfrm>
          <a:off x="5619140" y="2601693"/>
          <a:ext cx="5236832" cy="675462"/>
        </a:xfrm>
        <a:custGeom>
          <a:avLst/>
          <a:gdLst/>
          <a:ahLst/>
          <a:cxnLst/>
          <a:rect l="0" t="0" r="0" b="0"/>
          <a:pathLst>
            <a:path>
              <a:moveTo>
                <a:pt x="0" y="0"/>
              </a:moveTo>
              <a:lnTo>
                <a:pt x="0" y="546972"/>
              </a:lnTo>
              <a:lnTo>
                <a:pt x="5236832" y="546972"/>
              </a:lnTo>
              <a:lnTo>
                <a:pt x="5236832" y="6754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3DD03D-AAD0-4B9B-8BBD-26AE950ECAAF}">
      <dsp:nvSpPr>
        <dsp:cNvPr id="0" name=""/>
        <dsp:cNvSpPr/>
      </dsp:nvSpPr>
      <dsp:spPr>
        <a:xfrm>
          <a:off x="5619140" y="2601693"/>
          <a:ext cx="3838358" cy="675462"/>
        </a:xfrm>
        <a:custGeom>
          <a:avLst/>
          <a:gdLst/>
          <a:ahLst/>
          <a:cxnLst/>
          <a:rect l="0" t="0" r="0" b="0"/>
          <a:pathLst>
            <a:path>
              <a:moveTo>
                <a:pt x="0" y="0"/>
              </a:moveTo>
              <a:lnTo>
                <a:pt x="0" y="546972"/>
              </a:lnTo>
              <a:lnTo>
                <a:pt x="3838358" y="546972"/>
              </a:lnTo>
              <a:lnTo>
                <a:pt x="3838358" y="6754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96186-E75B-4D59-AE35-E10963E20CCC}">
      <dsp:nvSpPr>
        <dsp:cNvPr id="0" name=""/>
        <dsp:cNvSpPr/>
      </dsp:nvSpPr>
      <dsp:spPr>
        <a:xfrm>
          <a:off x="5619140" y="2601693"/>
          <a:ext cx="2401327" cy="675462"/>
        </a:xfrm>
        <a:custGeom>
          <a:avLst/>
          <a:gdLst/>
          <a:ahLst/>
          <a:cxnLst/>
          <a:rect l="0" t="0" r="0" b="0"/>
          <a:pathLst>
            <a:path>
              <a:moveTo>
                <a:pt x="0" y="0"/>
              </a:moveTo>
              <a:lnTo>
                <a:pt x="0" y="546972"/>
              </a:lnTo>
              <a:lnTo>
                <a:pt x="2401327" y="546972"/>
              </a:lnTo>
              <a:lnTo>
                <a:pt x="2401327" y="6754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EB840-61D8-4472-8BBC-44D61D0FF042}">
      <dsp:nvSpPr>
        <dsp:cNvPr id="0" name=""/>
        <dsp:cNvSpPr/>
      </dsp:nvSpPr>
      <dsp:spPr>
        <a:xfrm>
          <a:off x="5619140" y="2601693"/>
          <a:ext cx="920628" cy="675462"/>
        </a:xfrm>
        <a:custGeom>
          <a:avLst/>
          <a:gdLst/>
          <a:ahLst/>
          <a:cxnLst/>
          <a:rect l="0" t="0" r="0" b="0"/>
          <a:pathLst>
            <a:path>
              <a:moveTo>
                <a:pt x="0" y="0"/>
              </a:moveTo>
              <a:lnTo>
                <a:pt x="0" y="546972"/>
              </a:lnTo>
              <a:lnTo>
                <a:pt x="920628" y="546972"/>
              </a:lnTo>
              <a:lnTo>
                <a:pt x="920628" y="6754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40361-F6F7-4001-8832-7F4C9950D91A}">
      <dsp:nvSpPr>
        <dsp:cNvPr id="0" name=""/>
        <dsp:cNvSpPr/>
      </dsp:nvSpPr>
      <dsp:spPr>
        <a:xfrm>
          <a:off x="5059068" y="2601693"/>
          <a:ext cx="560071" cy="675462"/>
        </a:xfrm>
        <a:custGeom>
          <a:avLst/>
          <a:gdLst/>
          <a:ahLst/>
          <a:cxnLst/>
          <a:rect l="0" t="0" r="0" b="0"/>
          <a:pathLst>
            <a:path>
              <a:moveTo>
                <a:pt x="560071" y="0"/>
              </a:moveTo>
              <a:lnTo>
                <a:pt x="560071" y="546972"/>
              </a:lnTo>
              <a:lnTo>
                <a:pt x="0" y="546972"/>
              </a:lnTo>
              <a:lnTo>
                <a:pt x="0" y="6754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680F92-D06E-458A-A987-2DE7E3AA5404}">
      <dsp:nvSpPr>
        <dsp:cNvPr id="0" name=""/>
        <dsp:cNvSpPr/>
      </dsp:nvSpPr>
      <dsp:spPr>
        <a:xfrm>
          <a:off x="3578368" y="2601693"/>
          <a:ext cx="2040771" cy="675462"/>
        </a:xfrm>
        <a:custGeom>
          <a:avLst/>
          <a:gdLst/>
          <a:ahLst/>
          <a:cxnLst/>
          <a:rect l="0" t="0" r="0" b="0"/>
          <a:pathLst>
            <a:path>
              <a:moveTo>
                <a:pt x="2040771" y="0"/>
              </a:moveTo>
              <a:lnTo>
                <a:pt x="2040771" y="546972"/>
              </a:lnTo>
              <a:lnTo>
                <a:pt x="0" y="546972"/>
              </a:lnTo>
              <a:lnTo>
                <a:pt x="0" y="6754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9FFD9-E7D1-4144-BEE4-318FFB9E3308}">
      <dsp:nvSpPr>
        <dsp:cNvPr id="0" name=""/>
        <dsp:cNvSpPr/>
      </dsp:nvSpPr>
      <dsp:spPr>
        <a:xfrm>
          <a:off x="2097669" y="2601693"/>
          <a:ext cx="3521470" cy="675462"/>
        </a:xfrm>
        <a:custGeom>
          <a:avLst/>
          <a:gdLst/>
          <a:ahLst/>
          <a:cxnLst/>
          <a:rect l="0" t="0" r="0" b="0"/>
          <a:pathLst>
            <a:path>
              <a:moveTo>
                <a:pt x="3521470" y="0"/>
              </a:moveTo>
              <a:lnTo>
                <a:pt x="3521470" y="546972"/>
              </a:lnTo>
              <a:lnTo>
                <a:pt x="0" y="546972"/>
              </a:lnTo>
              <a:lnTo>
                <a:pt x="0" y="6754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99120-3A8C-4387-9C36-DF078A8CBEEE}">
      <dsp:nvSpPr>
        <dsp:cNvPr id="0" name=""/>
        <dsp:cNvSpPr/>
      </dsp:nvSpPr>
      <dsp:spPr>
        <a:xfrm>
          <a:off x="756669" y="2601693"/>
          <a:ext cx="4862470" cy="688164"/>
        </a:xfrm>
        <a:custGeom>
          <a:avLst/>
          <a:gdLst/>
          <a:ahLst/>
          <a:cxnLst/>
          <a:rect l="0" t="0" r="0" b="0"/>
          <a:pathLst>
            <a:path>
              <a:moveTo>
                <a:pt x="4862470" y="0"/>
              </a:moveTo>
              <a:lnTo>
                <a:pt x="4862470" y="559674"/>
              </a:lnTo>
              <a:lnTo>
                <a:pt x="0" y="559674"/>
              </a:lnTo>
              <a:lnTo>
                <a:pt x="0" y="6881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66A2A2-8948-4ED6-A02F-5E6897E5DF2C}">
      <dsp:nvSpPr>
        <dsp:cNvPr id="0" name=""/>
        <dsp:cNvSpPr/>
      </dsp:nvSpPr>
      <dsp:spPr>
        <a:xfrm>
          <a:off x="4460107" y="0"/>
          <a:ext cx="2318065" cy="26016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noProof="0" dirty="0" smtClean="0"/>
        </a:p>
        <a:p>
          <a:pPr lvl="0" algn="ctr" defTabSz="889000">
            <a:lnSpc>
              <a:spcPct val="90000"/>
            </a:lnSpc>
            <a:spcBef>
              <a:spcPct val="0"/>
            </a:spcBef>
            <a:spcAft>
              <a:spcPct val="35000"/>
            </a:spcAft>
          </a:pPr>
          <a:r>
            <a:rPr lang="en-US" sz="2000" kern="1200" noProof="0" dirty="0" smtClean="0"/>
            <a:t>POLICE ACADEMY  „THE FIRST CROATIAN POLICE OFFICER”</a:t>
          </a:r>
          <a:br>
            <a:rPr lang="en-US" sz="2000" kern="1200" noProof="0" dirty="0" smtClean="0"/>
          </a:br>
          <a:endParaRPr lang="en-US" sz="2000" kern="1200" noProof="0" dirty="0" smtClean="0"/>
        </a:p>
        <a:p>
          <a:pPr lvl="0" algn="ctr" defTabSz="889000">
            <a:lnSpc>
              <a:spcPct val="90000"/>
            </a:lnSpc>
            <a:spcBef>
              <a:spcPct val="0"/>
            </a:spcBef>
            <a:spcAft>
              <a:spcPct val="35000"/>
            </a:spcAft>
          </a:pPr>
          <a:r>
            <a:rPr lang="en-US" sz="2000" kern="1200" noProof="0" dirty="0" smtClean="0"/>
            <a:t>Head</a:t>
          </a:r>
        </a:p>
        <a:p>
          <a:pPr lvl="0" algn="ctr" defTabSz="889000">
            <a:lnSpc>
              <a:spcPct val="90000"/>
            </a:lnSpc>
            <a:spcBef>
              <a:spcPct val="0"/>
            </a:spcBef>
            <a:spcAft>
              <a:spcPct val="35000"/>
            </a:spcAft>
          </a:pPr>
          <a:r>
            <a:rPr lang="en-US" sz="2000" kern="1200" noProof="0" dirty="0" smtClean="0"/>
            <a:t>and Deputy Head</a:t>
          </a:r>
        </a:p>
        <a:p>
          <a:pPr lvl="0" algn="ctr" defTabSz="889000">
            <a:lnSpc>
              <a:spcPct val="90000"/>
            </a:lnSpc>
            <a:spcBef>
              <a:spcPct val="0"/>
            </a:spcBef>
            <a:spcAft>
              <a:spcPct val="35000"/>
            </a:spcAft>
          </a:pPr>
          <a:r>
            <a:rPr lang="en-US" sz="2000" kern="1200" noProof="0" dirty="0" smtClean="0"/>
            <a:t> </a:t>
          </a:r>
          <a:endParaRPr lang="en-US" sz="2000" kern="1200" noProof="0" dirty="0"/>
        </a:p>
      </dsp:txBody>
      <dsp:txXfrm>
        <a:off x="4460107" y="0"/>
        <a:ext cx="2318065" cy="2601693"/>
      </dsp:txXfrm>
    </dsp:sp>
    <dsp:sp modelId="{6F22E3EB-DAE5-4528-9997-79B701BB52C3}">
      <dsp:nvSpPr>
        <dsp:cNvPr id="0" name=""/>
        <dsp:cNvSpPr/>
      </dsp:nvSpPr>
      <dsp:spPr>
        <a:xfrm>
          <a:off x="144810" y="3289858"/>
          <a:ext cx="1223718" cy="804943"/>
        </a:xfrm>
        <a:prstGeom prst="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u="none" kern="1200" noProof="0" dirty="0" smtClean="0">
              <a:solidFill>
                <a:schemeClr val="bg1"/>
              </a:solidFill>
              <a:effectLst>
                <a:outerShdw blurRad="38100" dist="38100" dir="2700000" algn="tl">
                  <a:srgbClr val="000000">
                    <a:alpha val="43137"/>
                  </a:srgbClr>
                </a:outerShdw>
              </a:effectLst>
            </a:rPr>
            <a:t>UNIVERSITY OF APPLIED SCIENCES IN CRIMINAL INVESTIAGITON AND PUBLIC SECURITY</a:t>
          </a:r>
        </a:p>
        <a:p>
          <a:pPr lvl="0" algn="ctr" defTabSz="355600">
            <a:lnSpc>
              <a:spcPct val="90000"/>
            </a:lnSpc>
            <a:spcBef>
              <a:spcPct val="0"/>
            </a:spcBef>
            <a:spcAft>
              <a:spcPct val="35000"/>
            </a:spcAft>
          </a:pPr>
          <a:r>
            <a:rPr lang="en-US" sz="800" b="1" u="none" kern="1200" noProof="0" dirty="0" smtClean="0">
              <a:solidFill>
                <a:schemeClr val="bg1"/>
              </a:solidFill>
              <a:effectLst>
                <a:outerShdw blurRad="38100" dist="38100" dir="2700000" algn="tl">
                  <a:srgbClr val="000000">
                    <a:alpha val="43137"/>
                  </a:srgbClr>
                </a:outerShdw>
              </a:effectLst>
            </a:rPr>
            <a:t>Dean/Head</a:t>
          </a:r>
          <a:endParaRPr lang="en-US" sz="800" b="1" u="none" kern="1200" noProof="0" dirty="0">
            <a:solidFill>
              <a:schemeClr val="bg1"/>
            </a:solidFill>
            <a:effectLst>
              <a:outerShdw blurRad="38100" dist="38100" dir="2700000" algn="tl">
                <a:srgbClr val="000000">
                  <a:alpha val="43137"/>
                </a:srgbClr>
              </a:outerShdw>
            </a:effectLst>
          </a:endParaRPr>
        </a:p>
      </dsp:txBody>
      <dsp:txXfrm>
        <a:off x="144810" y="3289858"/>
        <a:ext cx="1223718" cy="804943"/>
      </dsp:txXfrm>
    </dsp:sp>
    <dsp:sp modelId="{6C277004-6A72-4FE7-B8D0-0EF9D48888A6}">
      <dsp:nvSpPr>
        <dsp:cNvPr id="0" name=""/>
        <dsp:cNvSpPr/>
      </dsp:nvSpPr>
      <dsp:spPr>
        <a:xfrm>
          <a:off x="1485810" y="3277155"/>
          <a:ext cx="1223718" cy="804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noProof="0" dirty="0" smtClean="0"/>
            <a:t>JOSIP JOVIĆ POLICE SCHOOL</a:t>
          </a:r>
        </a:p>
        <a:p>
          <a:pPr lvl="0" algn="ctr" defTabSz="355600">
            <a:lnSpc>
              <a:spcPct val="90000"/>
            </a:lnSpc>
            <a:spcBef>
              <a:spcPct val="0"/>
            </a:spcBef>
            <a:spcAft>
              <a:spcPct val="35000"/>
            </a:spcAft>
          </a:pPr>
          <a:r>
            <a:rPr lang="en-US" sz="800" kern="1200" noProof="0" dirty="0" smtClean="0"/>
            <a:t>Head </a:t>
          </a:r>
          <a:endParaRPr lang="en-US" sz="800" kern="1200" noProof="0" dirty="0"/>
        </a:p>
      </dsp:txBody>
      <dsp:txXfrm>
        <a:off x="1485810" y="3277155"/>
        <a:ext cx="1223718" cy="804949"/>
      </dsp:txXfrm>
    </dsp:sp>
    <dsp:sp modelId="{95C9752F-586F-4583-957F-D51C65D1499B}">
      <dsp:nvSpPr>
        <dsp:cNvPr id="0" name=""/>
        <dsp:cNvSpPr/>
      </dsp:nvSpPr>
      <dsp:spPr>
        <a:xfrm>
          <a:off x="2966509" y="3277155"/>
          <a:ext cx="1223718" cy="804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noProof="0" dirty="0" smtClean="0"/>
            <a:t>DEPARTMENT FOR LIFELONG LEARNING</a:t>
          </a:r>
        </a:p>
        <a:p>
          <a:pPr lvl="0" algn="ctr" defTabSz="355600">
            <a:lnSpc>
              <a:spcPct val="90000"/>
            </a:lnSpc>
            <a:spcBef>
              <a:spcPct val="0"/>
            </a:spcBef>
            <a:spcAft>
              <a:spcPct val="35000"/>
            </a:spcAft>
          </a:pPr>
          <a:r>
            <a:rPr lang="en-US" sz="800" kern="1200" noProof="0" dirty="0" smtClean="0"/>
            <a:t>Head</a:t>
          </a:r>
          <a:endParaRPr lang="en-US" sz="800" kern="1200" noProof="0" dirty="0"/>
        </a:p>
      </dsp:txBody>
      <dsp:txXfrm>
        <a:off x="2966509" y="3277155"/>
        <a:ext cx="1223718" cy="804949"/>
      </dsp:txXfrm>
    </dsp:sp>
    <dsp:sp modelId="{23A9FECE-470D-45FA-938E-DBEB78F13449}">
      <dsp:nvSpPr>
        <dsp:cNvPr id="0" name=""/>
        <dsp:cNvSpPr/>
      </dsp:nvSpPr>
      <dsp:spPr>
        <a:xfrm>
          <a:off x="4447209" y="3277155"/>
          <a:ext cx="1223718" cy="8172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noProof="0" dirty="0" smtClean="0"/>
            <a:t>DEPARTMENT FOR THE DEVELOPMENT OF POLICE EDUCATION AND INTERNATIONAL COOPERATION</a:t>
          </a:r>
        </a:p>
        <a:p>
          <a:pPr lvl="0" algn="ctr" defTabSz="355600">
            <a:lnSpc>
              <a:spcPct val="90000"/>
            </a:lnSpc>
            <a:spcBef>
              <a:spcPct val="0"/>
            </a:spcBef>
            <a:spcAft>
              <a:spcPct val="35000"/>
            </a:spcAft>
          </a:pPr>
          <a:r>
            <a:rPr lang="en-US" sz="800" kern="1200" noProof="0" dirty="0" smtClean="0"/>
            <a:t>Head </a:t>
          </a:r>
          <a:endParaRPr lang="en-US" sz="800" kern="1200" noProof="0" dirty="0"/>
        </a:p>
      </dsp:txBody>
      <dsp:txXfrm>
        <a:off x="4447209" y="3277155"/>
        <a:ext cx="1223718" cy="817248"/>
      </dsp:txXfrm>
    </dsp:sp>
    <dsp:sp modelId="{35FFF5B3-AF55-4F57-8ECD-A67B4321C6A1}">
      <dsp:nvSpPr>
        <dsp:cNvPr id="0" name=""/>
        <dsp:cNvSpPr/>
      </dsp:nvSpPr>
      <dsp:spPr>
        <a:xfrm>
          <a:off x="5927908" y="3277155"/>
          <a:ext cx="1223718" cy="79263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noProof="0" dirty="0" smtClean="0"/>
            <a:t>TRAINING CENTER FOR DOG HANDLERS AND SERVICE DOGS</a:t>
          </a:r>
        </a:p>
        <a:p>
          <a:pPr lvl="0" algn="ctr" defTabSz="355600">
            <a:lnSpc>
              <a:spcPct val="90000"/>
            </a:lnSpc>
            <a:spcBef>
              <a:spcPct val="0"/>
            </a:spcBef>
            <a:spcAft>
              <a:spcPct val="35000"/>
            </a:spcAft>
          </a:pPr>
          <a:r>
            <a:rPr lang="en-US" sz="800" kern="1200" noProof="0" dirty="0" smtClean="0"/>
            <a:t>Head</a:t>
          </a:r>
          <a:endParaRPr lang="en-US" sz="800" kern="1200" noProof="0" dirty="0"/>
        </a:p>
      </dsp:txBody>
      <dsp:txXfrm>
        <a:off x="5927908" y="3277155"/>
        <a:ext cx="1223718" cy="792639"/>
      </dsp:txXfrm>
    </dsp:sp>
    <dsp:sp modelId="{02540344-7EB2-4504-BD07-7EE83C7021B0}">
      <dsp:nvSpPr>
        <dsp:cNvPr id="0" name=""/>
        <dsp:cNvSpPr/>
      </dsp:nvSpPr>
      <dsp:spPr>
        <a:xfrm>
          <a:off x="7408608" y="3277155"/>
          <a:ext cx="1223718" cy="7921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noProof="0" dirty="0" smtClean="0"/>
            <a:t>DEPARTMENT FOR LIBRARY. PUBLISHING AND POLICE MUSEUM</a:t>
          </a:r>
        </a:p>
        <a:p>
          <a:pPr lvl="0" algn="ctr" defTabSz="355600">
            <a:lnSpc>
              <a:spcPct val="90000"/>
            </a:lnSpc>
            <a:spcBef>
              <a:spcPct val="0"/>
            </a:spcBef>
            <a:spcAft>
              <a:spcPct val="35000"/>
            </a:spcAft>
          </a:pPr>
          <a:r>
            <a:rPr lang="en-US" sz="800" kern="1200" noProof="0" dirty="0" smtClean="0"/>
            <a:t>Head</a:t>
          </a:r>
          <a:endParaRPr lang="en-US" sz="800" kern="1200" noProof="0" dirty="0"/>
        </a:p>
      </dsp:txBody>
      <dsp:txXfrm>
        <a:off x="7408608" y="3277155"/>
        <a:ext cx="1223718" cy="792125"/>
      </dsp:txXfrm>
    </dsp:sp>
    <dsp:sp modelId="{BDD2557D-3F96-4120-8A5C-0E49853B95EC}">
      <dsp:nvSpPr>
        <dsp:cNvPr id="0" name=""/>
        <dsp:cNvSpPr/>
      </dsp:nvSpPr>
      <dsp:spPr>
        <a:xfrm>
          <a:off x="8889307" y="3277155"/>
          <a:ext cx="1136381" cy="7707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noProof="0" dirty="0" smtClean="0">
              <a:solidFill>
                <a:schemeClr val="bg1"/>
              </a:solidFill>
            </a:rPr>
            <a:t>DEPARTMENT FOR COORDINATION AND IMPLEMENTATION OF PROJECTS AND RESEARCH</a:t>
          </a:r>
        </a:p>
        <a:p>
          <a:pPr lvl="0" algn="ctr" defTabSz="355600">
            <a:lnSpc>
              <a:spcPct val="90000"/>
            </a:lnSpc>
            <a:spcBef>
              <a:spcPct val="0"/>
            </a:spcBef>
            <a:spcAft>
              <a:spcPct val="35000"/>
            </a:spcAft>
          </a:pPr>
          <a:r>
            <a:rPr lang="en-US" sz="800" kern="1200" noProof="0" dirty="0" smtClean="0">
              <a:solidFill>
                <a:schemeClr val="bg1"/>
              </a:solidFill>
            </a:rPr>
            <a:t>Head</a:t>
          </a:r>
          <a:endParaRPr lang="en-US" sz="800" kern="1200" noProof="0" dirty="0">
            <a:solidFill>
              <a:schemeClr val="bg1"/>
            </a:solidFill>
          </a:endParaRPr>
        </a:p>
      </dsp:txBody>
      <dsp:txXfrm>
        <a:off x="8889307" y="3277155"/>
        <a:ext cx="1136381" cy="770765"/>
      </dsp:txXfrm>
    </dsp:sp>
    <dsp:sp modelId="{147FFEED-42A2-4401-810E-3C40A0E7B79D}">
      <dsp:nvSpPr>
        <dsp:cNvPr id="0" name=""/>
        <dsp:cNvSpPr/>
      </dsp:nvSpPr>
      <dsp:spPr>
        <a:xfrm>
          <a:off x="10287781" y="3277155"/>
          <a:ext cx="1136381" cy="7707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noProof="0" dirty="0" smtClean="0">
              <a:solidFill>
                <a:schemeClr val="bg1"/>
              </a:solidFill>
            </a:rPr>
            <a:t>DEPARTMENT FOR POLICE TRAINING</a:t>
          </a:r>
        </a:p>
        <a:p>
          <a:pPr lvl="0" algn="ctr" defTabSz="355600">
            <a:lnSpc>
              <a:spcPct val="90000"/>
            </a:lnSpc>
            <a:spcBef>
              <a:spcPct val="0"/>
            </a:spcBef>
            <a:spcAft>
              <a:spcPct val="35000"/>
            </a:spcAft>
          </a:pPr>
          <a:r>
            <a:rPr lang="en-US" sz="800" kern="1200" noProof="0" dirty="0" smtClean="0">
              <a:solidFill>
                <a:schemeClr val="bg1"/>
              </a:solidFill>
            </a:rPr>
            <a:t>Head</a:t>
          </a:r>
          <a:endParaRPr lang="en-US" sz="800" kern="1200" noProof="0" dirty="0">
            <a:solidFill>
              <a:schemeClr val="bg1"/>
            </a:solidFill>
          </a:endParaRPr>
        </a:p>
      </dsp:txBody>
      <dsp:txXfrm>
        <a:off x="10287781" y="3277155"/>
        <a:ext cx="1136381" cy="7707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Rezervirano mjesto datum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437617B-A608-4BF1-84E7-33F78246D18F}" type="datetimeFigureOut">
              <a:rPr lang="en-US" smtClean="0"/>
              <a:t>8/21/2023</a:t>
            </a:fld>
            <a:endParaRPr lang="en-US"/>
          </a:p>
        </p:txBody>
      </p:sp>
      <p:sp>
        <p:nvSpPr>
          <p:cNvPr id="4" name="Rezervirano mjesto podnožj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Rezervirano mjesto broja slajd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51C3CEE-C1F8-44D2-8FB0-A97971C18D5B}" type="slidenum">
              <a:rPr lang="en-US" smtClean="0"/>
              <a:t>‹#›</a:t>
            </a:fld>
            <a:endParaRPr lang="en-US"/>
          </a:p>
        </p:txBody>
      </p:sp>
    </p:spTree>
    <p:extLst>
      <p:ext uri="{BB962C8B-B14F-4D97-AF65-F5344CB8AC3E}">
        <p14:creationId xmlns:p14="http://schemas.microsoft.com/office/powerpoint/2010/main" val="4020992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Rezervirano mjesto datum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B1C094-9A46-4DC0-8CDF-F359B87F30C2}" type="datetimeFigureOut">
              <a:rPr lang="en-US" smtClean="0"/>
              <a:t>8/21/2023</a:t>
            </a:fld>
            <a:endParaRPr lang="en-US"/>
          </a:p>
        </p:txBody>
      </p:sp>
      <p:sp>
        <p:nvSpPr>
          <p:cNvPr id="4" name="Rezervirano mjesto slike slajd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Rezervirano mjesto bilježaka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6" name="Rezervirano mjesto podnožj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Rezervirano mjesto broja slajd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181FE6-F061-4F8A-994F-B130BF5F75F3}" type="slidenum">
              <a:rPr lang="en-US" smtClean="0"/>
              <a:t>‹#›</a:t>
            </a:fld>
            <a:endParaRPr lang="en-US"/>
          </a:p>
        </p:txBody>
      </p:sp>
    </p:spTree>
    <p:extLst>
      <p:ext uri="{BB962C8B-B14F-4D97-AF65-F5344CB8AC3E}">
        <p14:creationId xmlns:p14="http://schemas.microsoft.com/office/powerpoint/2010/main" val="294769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CB8CAF66-7402-4F9C-BBCE-D2B6F7A373BA}" type="slidenum">
              <a:rPr lang="hr-HR" smtClean="0"/>
              <a:t>1</a:t>
            </a:fld>
            <a:endParaRPr lang="hr-HR"/>
          </a:p>
        </p:txBody>
      </p:sp>
    </p:spTree>
    <p:extLst>
      <p:ext uri="{BB962C8B-B14F-4D97-AF65-F5344CB8AC3E}">
        <p14:creationId xmlns:p14="http://schemas.microsoft.com/office/powerpoint/2010/main" val="2432853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Misinformation and disinformation are both types of false or misleading information, but there is an important distinction between the two.</a:t>
            </a:r>
          </a:p>
          <a:p>
            <a:r>
              <a:rPr lang="en-US" dirty="0"/>
              <a:t>Misinformation refers to information that is false or inaccurate, but may not necessarily be deliberately spread or intended to deceive. Misinformation can be the result of mistakes or errors, misunderstandings, or the spread of rumors and hearsay.</a:t>
            </a:r>
          </a:p>
          <a:p>
            <a:r>
              <a:rPr lang="en-US" dirty="0"/>
              <a:t>Disinformation, on the other hand, refers to deliberately false or misleading information that is spread with the intention of deceiving or manipulating people. Disinformation can be used for a variety of purposes, such as political propaganda, misinformation campaigns, or to promote a specific agenda or ideology.</a:t>
            </a:r>
          </a:p>
          <a:p>
            <a:pPr defTabSz="931774"/>
            <a:r>
              <a:rPr lang="en-US" dirty="0"/>
              <a:t>The key difference between misinformation and disinformation is that misinformation may be unintentional or the result of innocent mistakes, while disinformation is deliberately created and spread with the intention of deceiving or manipulating people.</a:t>
            </a:r>
          </a:p>
          <a:p>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12</a:t>
            </a:fld>
            <a:endParaRPr lang="en-US"/>
          </a:p>
        </p:txBody>
      </p:sp>
    </p:spTree>
    <p:extLst>
      <p:ext uri="{BB962C8B-B14F-4D97-AF65-F5344CB8AC3E}">
        <p14:creationId xmlns:p14="http://schemas.microsoft.com/office/powerpoint/2010/main" val="958929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Misuse of disinformation can have a wide range of negative impacts, including:</a:t>
            </a:r>
          </a:p>
          <a:p>
            <a:r>
              <a:rPr lang="en-US" dirty="0"/>
              <a:t>Misleading the Public: Disinformation can be used to mislead and manipulate public opinion. When people are exposed to false or misleading information, they may make decisions based on incorrect assumptions or beliefs. This can have serious consequences for individuals, organizations, and entire societies.</a:t>
            </a:r>
          </a:p>
          <a:p>
            <a:r>
              <a:rPr lang="en-US" dirty="0"/>
              <a:t>Undermining Democracy: Disinformation can be used to undermine the integrity of democratic processes. When false or misleading information is spread about political candidates, issues, or outcomes, it can undermine the public's confidence in the electoral process and lead to a lack of trust in government institutions.</a:t>
            </a:r>
          </a:p>
          <a:p>
            <a:r>
              <a:rPr lang="en-US" dirty="0"/>
              <a:t>Creating Division: Disinformation can be used to create divisions between groups of people, fueling prejudice and hate. This can lead to social unrest, conflict, and even violence.</a:t>
            </a:r>
          </a:p>
          <a:p>
            <a:r>
              <a:rPr lang="en-US" dirty="0"/>
              <a:t>Distracting from Real Issues: Disinformation can be used to distract people from real issues that require attention and action. By creating sensational or controversial stories, disinformation can divert attention away from important topics and prevent meaningful dialogue and progress.</a:t>
            </a:r>
          </a:p>
          <a:p>
            <a:r>
              <a:rPr lang="en-US" dirty="0"/>
              <a:t>Harming Individuals and Organizations: Disinformation can harm individuals and organizations by damaging their reputation or causing financial harm. For example, false information spread about a product or service can lead to financial losses for a company, or false accusations against an individual can damage their personal and professional reputation.</a:t>
            </a:r>
          </a:p>
          <a:p>
            <a:r>
              <a:rPr lang="en-US" dirty="0"/>
              <a:t>Impeding Scientific Progress: Disinformation can impede scientific progress by spreading false or misleading information about scientific research or data. This can lead to a lack of trust in scientific institutions and delay progress in important areas of research.</a:t>
            </a:r>
          </a:p>
          <a:p>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13</a:t>
            </a:fld>
            <a:endParaRPr lang="en-US"/>
          </a:p>
        </p:txBody>
      </p:sp>
    </p:spTree>
    <p:extLst>
      <p:ext uri="{BB962C8B-B14F-4D97-AF65-F5344CB8AC3E}">
        <p14:creationId xmlns:p14="http://schemas.microsoft.com/office/powerpoint/2010/main" val="1436707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smtClean="0"/>
              <a:t>There are several psychological drivers that can lead individuals to believe and perpetuate misinformation, as well as resist correction even when presented with accurate information. </a:t>
            </a:r>
          </a:p>
          <a:p>
            <a:pPr>
              <a:buFont typeface="Wingdings" panose="05000000000000000000" pitchFamily="2" charset="2"/>
              <a:buNone/>
            </a:pPr>
            <a:r>
              <a:rPr lang="en-US" dirty="0"/>
              <a:t>These include:</a:t>
            </a:r>
            <a:endParaRPr lang="hr-HR" dirty="0"/>
          </a:p>
          <a:p>
            <a:pPr>
              <a:buFont typeface="Wingdings" panose="05000000000000000000" pitchFamily="2" charset="2"/>
              <a:buChar char="Ø"/>
            </a:pPr>
            <a:r>
              <a:rPr lang="en-US" dirty="0" smtClean="0"/>
              <a:t>Confirmation bias</a:t>
            </a:r>
            <a:endParaRPr lang="hr-HR" dirty="0" smtClean="0"/>
          </a:p>
          <a:p>
            <a:pPr>
              <a:buFont typeface="Wingdings" panose="05000000000000000000" pitchFamily="2" charset="2"/>
              <a:buChar char="Ø"/>
            </a:pPr>
            <a:r>
              <a:rPr lang="en-US" dirty="0" smtClean="0"/>
              <a:t>Cognitive dissonance</a:t>
            </a:r>
            <a:endParaRPr lang="hr-HR" dirty="0" smtClean="0"/>
          </a:p>
          <a:p>
            <a:pPr>
              <a:buFont typeface="Wingdings" panose="05000000000000000000" pitchFamily="2" charset="2"/>
              <a:buChar char="Ø"/>
            </a:pPr>
            <a:r>
              <a:rPr lang="en-US" dirty="0" smtClean="0"/>
              <a:t>Overconfidence and the illusion of knowledge </a:t>
            </a:r>
            <a:endParaRPr lang="hr-HR" dirty="0" smtClean="0"/>
          </a:p>
          <a:p>
            <a:pPr>
              <a:buFont typeface="Wingdings" panose="05000000000000000000" pitchFamily="2" charset="2"/>
              <a:buChar char="Ø"/>
            </a:pPr>
            <a:r>
              <a:rPr lang="en-US" dirty="0" smtClean="0"/>
              <a:t>Social influence</a:t>
            </a:r>
            <a:endParaRPr lang="hr-HR" dirty="0" smtClean="0"/>
          </a:p>
          <a:p>
            <a:pPr>
              <a:buFont typeface="Wingdings" panose="05000000000000000000" pitchFamily="2" charset="2"/>
              <a:buChar char="Ø"/>
            </a:pPr>
            <a:r>
              <a:rPr lang="en-US" dirty="0" smtClean="0"/>
              <a:t>Emotional reasoning</a:t>
            </a:r>
          </a:p>
          <a:p>
            <a:endParaRPr lang="en-US" dirty="0" smtClean="0"/>
          </a:p>
          <a:p>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14</a:t>
            </a:fld>
            <a:endParaRPr lang="en-US"/>
          </a:p>
        </p:txBody>
      </p:sp>
    </p:spTree>
    <p:extLst>
      <p:ext uri="{BB962C8B-B14F-4D97-AF65-F5344CB8AC3E}">
        <p14:creationId xmlns:p14="http://schemas.microsoft.com/office/powerpoint/2010/main" val="314296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Developing critical thinking skills and media literacy education are important strategies for helping people evaluate information more objectively and resist misinformation. Here are some key ways in which these skills can be developed:</a:t>
            </a:r>
          </a:p>
          <a:p>
            <a:r>
              <a:rPr lang="en-US" dirty="0"/>
              <a:t>Teach critical thinking skills: Critical thinking involves analyzing information, evaluating evidence, and making reasoned judgments based on evidence. Teaching critical thinking skills can help people evaluate information more objectively and resist misinformation. This can include teaching people to identify bias, evaluate the credibility of sources, and recognize logical fallacies.</a:t>
            </a:r>
          </a:p>
          <a:p>
            <a:r>
              <a:rPr lang="en-US" dirty="0"/>
              <a:t>Critical thinking skills are essential for making informed decisions, solving problems, and evaluating information in a rational and objective manner. Here are some steps that can be taken to teach critical thinking skills:</a:t>
            </a:r>
          </a:p>
          <a:p>
            <a:r>
              <a:rPr lang="en-US" dirty="0"/>
              <a:t>Start with the basics: Begin by defining critical thinking and explaining why it is important. Provide examples of situations where critical thinking is necessary and show how it can be applied in everyday life.</a:t>
            </a:r>
            <a:endParaRPr lang="hr-HR" dirty="0"/>
          </a:p>
          <a:p>
            <a:r>
              <a:rPr lang="en-US" dirty="0"/>
              <a:t>Teach how to ask questions: Critical thinking involves asking questions and seeking answers. Teach people how to ask open-ended questions that encourage exploration and investigation. Encourage them to think beyond surface-level information and dig deeper to uncover the underlying causes and motivations.</a:t>
            </a:r>
          </a:p>
          <a:p>
            <a:r>
              <a:rPr lang="en-US" dirty="0"/>
              <a:t>Encourage independent thinking: Encourage people to think for themselves and avoid simply accepting information without questioning it. Teach them to be skeptical of information that seems too good to be true or that lacks credible sources.</a:t>
            </a:r>
          </a:p>
          <a:p>
            <a:r>
              <a:rPr lang="en-US" dirty="0"/>
              <a:t>Teach how to evaluate evidence: Teach people how to evaluate evidence and assess the credibility of sources. Encourage them to look for reliable sources of information and to consider the qualifications and biases of the authors.</a:t>
            </a:r>
          </a:p>
          <a:p>
            <a:r>
              <a:rPr lang="en-US" dirty="0"/>
              <a:t>Teach how to recognize logical fallacies: Logical fallacies are common errors in reasoning that can lead to false conclusions. Teach people how to recognize common fallacies such as ad hominem attacks, strawman arguments, and false dichotomies.</a:t>
            </a:r>
          </a:p>
          <a:p>
            <a:r>
              <a:rPr lang="en-US" dirty="0"/>
              <a:t>Provide opportunities to practice: Provide people with opportunities to practice critical thinking skills. This could involve analyzing news articles, evaluating scientific studies, or solving complex problems.</a:t>
            </a:r>
          </a:p>
          <a:p>
            <a:r>
              <a:rPr lang="en-US" dirty="0"/>
              <a:t>Encourage discussion and debate: Encourage people to engage in respectful discussion and debate. This can help them to see different perspectives and to learn from others.</a:t>
            </a:r>
          </a:p>
          <a:p>
            <a:r>
              <a:rPr lang="en-US" dirty="0"/>
              <a:t>By teaching critical thinking skills, we can help people to evaluate information more objectively, resist misinformation, and make better decisions. These skills are essential for success in both personal and professional life.</a:t>
            </a:r>
          </a:p>
          <a:p>
            <a:endParaRPr lang="en-US" dirty="0"/>
          </a:p>
          <a:p>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16</a:t>
            </a:fld>
            <a:endParaRPr lang="en-US"/>
          </a:p>
        </p:txBody>
      </p:sp>
    </p:spTree>
    <p:extLst>
      <p:ext uri="{BB962C8B-B14F-4D97-AF65-F5344CB8AC3E}">
        <p14:creationId xmlns:p14="http://schemas.microsoft.com/office/powerpoint/2010/main" val="44509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smtClean="0"/>
              <a:t>Media literacy education can help people become more discerning consumers of media and better able to evaluate the accuracy and credibility of information. This can include teaching people to identify the sources of information, evaluate the quality of evidence, and recognize the influence of media on our attitudes and beliefs.</a:t>
            </a:r>
          </a:p>
          <a:p>
            <a:r>
              <a:rPr lang="en-US" dirty="0" smtClean="0"/>
              <a:t>Media literacy is an essential skill for individuals living in the digital age. With an abundance of information readily available, it can be challenging to distinguish between reliable and unreliable sources. Media literacy education empowers individuals to be critical consumers of information, enabling them to make informed decisions based on accurate and trustworthy information.</a:t>
            </a:r>
          </a:p>
          <a:p>
            <a:r>
              <a:rPr lang="en-US" dirty="0" smtClean="0"/>
              <a:t>One of the most important aspects of media literacy is the ability to identify sources of information. By understanding the various types of sources, such as primary, secondary, and tertiary sources, individuals can determine the credibility and accuracy of information presented. Additionally, media literacy education can help individuals evaluate the quality of evidence and recognize common biases that may influence information.</a:t>
            </a:r>
          </a:p>
          <a:p>
            <a:r>
              <a:rPr lang="en-US" dirty="0" smtClean="0"/>
              <a:t>Furthermore, media literacy education can help individuals recognize the influence of media on their attitudes and beliefs. By understanding how media is constructed, individuals can identify the messages being conveyed and develop their own opinions based on objective evaluation.</a:t>
            </a:r>
          </a:p>
          <a:p>
            <a:r>
              <a:rPr lang="en-US" dirty="0" smtClean="0"/>
              <a:t>Promoting media literacy education can have significant benefits for individuals, communities, and society as a whole. By teaching individuals how to evaluate information critically, we can combat misinformation and disinformation, promote civic engagement, and foster a more informed and educated public.</a:t>
            </a:r>
          </a:p>
          <a:p>
            <a:r>
              <a:rPr lang="en-US" dirty="0" smtClean="0"/>
              <a:t>In conclusion, media literacy education is crucial in today's society, where the consumption of information is abundant. By promoting media literacy, we can equip individuals with the skills necessary to navigate the digital world with confidence and discernment.</a:t>
            </a:r>
          </a:p>
          <a:p>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17</a:t>
            </a:fld>
            <a:endParaRPr lang="en-US"/>
          </a:p>
        </p:txBody>
      </p:sp>
    </p:spTree>
    <p:extLst>
      <p:ext uri="{BB962C8B-B14F-4D97-AF65-F5344CB8AC3E}">
        <p14:creationId xmlns:p14="http://schemas.microsoft.com/office/powerpoint/2010/main" val="1771271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Encouraging skepticism is important in today's world, where there is an abundance of information available at our fingertips. Skepticism can help people avoid being misled by false or misleading information and make better-informed decisions.</a:t>
            </a:r>
            <a:r>
              <a:rPr lang="hr-HR" dirty="0"/>
              <a:t> </a:t>
            </a:r>
            <a:r>
              <a:rPr lang="en-US" dirty="0"/>
              <a:t>To encourage skepticism, it's important to teach people to critically evaluate information they encounter. This can involve asking questions such as: What evidence supports this claim? Who is making this claim, and what are their motivations? Are there alternative explanations for this information? Is this information consistent with what I already know or believe?</a:t>
            </a:r>
          </a:p>
          <a:p>
            <a:r>
              <a:rPr lang="en-US" dirty="0"/>
              <a:t>By teaching people to ask these types of questions, they can become more discerning consumers of information and develop the skills necessary to make informed decisions. Encouraging skepticism can also help people be open to changing their beliefs when presented with new evidence, rather than holding onto outdated or incorrect ideas.</a:t>
            </a:r>
          </a:p>
          <a:p>
            <a:r>
              <a:rPr lang="en-US" dirty="0"/>
              <a:t>It's also important to recognize that skepticism is not the same as cynicism or distrust. Skepticism involves a healthy dose of questioning and critical thinking, while cynicism and distrust can lead to a lack of engagement and apathy. Encouraging skepticism can help people engage more fully with the world around them and make more informed decisions.</a:t>
            </a:r>
          </a:p>
          <a:p>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18</a:t>
            </a:fld>
            <a:endParaRPr lang="en-US"/>
          </a:p>
        </p:txBody>
      </p:sp>
    </p:spTree>
    <p:extLst>
      <p:ext uri="{BB962C8B-B14F-4D97-AF65-F5344CB8AC3E}">
        <p14:creationId xmlns:p14="http://schemas.microsoft.com/office/powerpoint/2010/main" val="243814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a:t>Provide diverse perspectives: Exposure to diverse perspectives can help people understand different viewpoints and become more tolerant of different opinions. This can help to reduce the influence of confirmation bias and encourage critical thinking.</a:t>
            </a:r>
          </a:p>
          <a:p>
            <a:r>
              <a:rPr lang="en-US" dirty="0"/>
              <a:t>Exposure to diverse perspectives can broaden one's understanding of the world and help develop empathy for people from different backgrounds. Here are some diverse perspectives on the importance of exposure to diverse perspectives:</a:t>
            </a:r>
          </a:p>
          <a:p>
            <a:r>
              <a:rPr lang="en-US" dirty="0"/>
              <a:t>From a sociological perspective: Sociologists argue that exposure to diverse perspectives is essential for promoting social cohesion and reducing conflicts in society. By understanding different cultural values and beliefs, individuals can develop respect and tolerance for each other, which can lead to a more harmonious society.</a:t>
            </a:r>
          </a:p>
          <a:p>
            <a:r>
              <a:rPr lang="en-US" dirty="0"/>
              <a:t>From a psychological perspective: Psychologists suggest that exposure to diverse perspectives can help individuals overcome their confirmation bias and develop critical thinking skills. By being exposed to different viewpoints, people are forced to consider alternative ideas and question their assumptions, which can lead to a more nuanced understanding of complex issues.</a:t>
            </a:r>
          </a:p>
          <a:p>
            <a:r>
              <a:rPr lang="en-US" dirty="0"/>
              <a:t>From an economic perspective: Economists argue that exposure to diverse perspectives can improve innovation and productivity in the workplace. By bringing together individuals with different skills, experiences, and backgrounds, teams can develop more creative and effective solutions to problems.</a:t>
            </a:r>
          </a:p>
          <a:p>
            <a:r>
              <a:rPr lang="en-US" dirty="0"/>
              <a:t>From a political perspective: Political scientists suggest that exposure to diverse perspectives is essential for democracy to function effectively. By understanding different political ideologies and perspectives, individuals can make informed decisions about who to vote for and what policies to support.</a:t>
            </a:r>
          </a:p>
          <a:p>
            <a:r>
              <a:rPr lang="en-US" dirty="0"/>
              <a:t>From a moral perspective: From a moral perspective, exposure to diverse perspectives is important because it helps individuals develop compassion and empathy for people who are different from themselves. By understanding the challenges faced by people from different backgrounds, individuals can work towards creating a more just and equitable society.</a:t>
            </a:r>
          </a:p>
          <a:p>
            <a:r>
              <a:rPr lang="en-US" dirty="0"/>
              <a:t>Overall, exposure to diverse perspectives is important because it promotes understanding, tolerance, and critical thinking, which are essential for building a better world.</a:t>
            </a:r>
          </a:p>
          <a:p>
            <a:r>
              <a:rPr lang="en-US" dirty="0"/>
              <a:t>Overall, developing critical thinking skills and media literacy education can help people evaluate information more objectively and resist misinformation. These skills are important for promoting informed decision-making and protecting against the influence of false or misleading information.</a:t>
            </a:r>
          </a:p>
        </p:txBody>
      </p:sp>
      <p:sp>
        <p:nvSpPr>
          <p:cNvPr id="4" name="Rezervirano mjesto broja slajda 3"/>
          <p:cNvSpPr>
            <a:spLocks noGrp="1"/>
          </p:cNvSpPr>
          <p:nvPr>
            <p:ph type="sldNum" sz="quarter" idx="10"/>
          </p:nvPr>
        </p:nvSpPr>
        <p:spPr/>
        <p:txBody>
          <a:bodyPr/>
          <a:lstStyle/>
          <a:p>
            <a:fld id="{19181FE6-F061-4F8A-994F-B130BF5F75F3}" type="slidenum">
              <a:rPr lang="en-US" smtClean="0"/>
              <a:t>19</a:t>
            </a:fld>
            <a:endParaRPr lang="en-US"/>
          </a:p>
        </p:txBody>
      </p:sp>
    </p:spTree>
    <p:extLst>
      <p:ext uri="{BB962C8B-B14F-4D97-AF65-F5344CB8AC3E}">
        <p14:creationId xmlns:p14="http://schemas.microsoft.com/office/powerpoint/2010/main" val="173467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sz="1200" b="1" i="0" kern="1200" dirty="0" smtClean="0">
                <a:solidFill>
                  <a:schemeClr val="tx1"/>
                </a:solidFill>
                <a:effectLst/>
                <a:latin typeface="+mn-lt"/>
                <a:ea typeface="+mn-ea"/>
                <a:cs typeface="+mn-cs"/>
              </a:rPr>
              <a:t>Generation of Disinformation</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AI models, especially generative ones like GPT-3, can be misused to create convincing false information. The ability to generate authentic-sounding text makes it easier to produce deceptive content.</a:t>
            </a:r>
          </a:p>
          <a:p>
            <a:r>
              <a:rPr lang="en-US" sz="1200" b="1" i="0" kern="1200" dirty="0" smtClean="0">
                <a:solidFill>
                  <a:schemeClr val="tx1"/>
                </a:solidFill>
                <a:effectLst/>
                <a:latin typeface="+mn-lt"/>
                <a:ea typeface="+mn-ea"/>
                <a:cs typeface="+mn-cs"/>
              </a:rPr>
              <a:t>Disinformation Detection</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AI is used to develop algorithms that can automatically detect potential instances of disinformation. These algorithms analyze text, images, and videos to identify patterns indicative of false or misleading content.</a:t>
            </a:r>
          </a:p>
          <a:p>
            <a:r>
              <a:rPr lang="en-US" sz="1200" b="1" i="0" kern="1200" dirty="0" smtClean="0">
                <a:solidFill>
                  <a:schemeClr val="tx1"/>
                </a:solidFill>
                <a:effectLst/>
                <a:latin typeface="+mn-lt"/>
                <a:ea typeface="+mn-ea"/>
                <a:cs typeface="+mn-cs"/>
              </a:rPr>
              <a:t>Social Network Analysis</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AI can analyze social media activities to identify coordinated campaigns, fake accounts (bots), and amplification networks that spread disinformation. It helps uncover patterns of behavior that might not be easily noticeable manually.</a:t>
            </a:r>
          </a:p>
          <a:p>
            <a:r>
              <a:rPr lang="en-US" sz="1200" b="1" i="0" kern="1200" dirty="0" smtClean="0">
                <a:solidFill>
                  <a:schemeClr val="tx1"/>
                </a:solidFill>
                <a:effectLst/>
                <a:latin typeface="+mn-lt"/>
                <a:ea typeface="+mn-ea"/>
                <a:cs typeface="+mn-cs"/>
              </a:rPr>
              <a:t>Information Verification</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AI tools can assist in verifying the authenticity of information by cross-referencing multiple sources and fact-checking databases. This can aid in quickly identifying false claims and rumors.</a:t>
            </a:r>
          </a:p>
          <a:p>
            <a:r>
              <a:rPr lang="en-US" sz="1200" b="1" i="0" kern="1200" dirty="0" smtClean="0">
                <a:solidFill>
                  <a:schemeClr val="tx1"/>
                </a:solidFill>
                <a:effectLst/>
                <a:latin typeface="+mn-lt"/>
                <a:ea typeface="+mn-ea"/>
                <a:cs typeface="+mn-cs"/>
              </a:rPr>
              <a:t>Content Personalization</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AI algorithms are used to personalize content for users based on their preferences and browsing history. This personalization can be exploited to tailor disinformation to specific individuals, making it more convincing.</a:t>
            </a:r>
          </a:p>
          <a:p>
            <a:r>
              <a:rPr lang="en-US" sz="1200" b="1" i="0" kern="1200" dirty="0" smtClean="0">
                <a:solidFill>
                  <a:schemeClr val="tx1"/>
                </a:solidFill>
                <a:effectLst/>
                <a:latin typeface="+mn-lt"/>
                <a:ea typeface="+mn-ea"/>
                <a:cs typeface="+mn-cs"/>
              </a:rPr>
              <a:t>Automating Fact-Checking</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AI-powered fact-checking tools can quickly assess claims and verify information by comparing them against trusted sources. While not perfect, these tools can help automate the fact-checking process.</a:t>
            </a:r>
          </a:p>
          <a:p>
            <a:r>
              <a:rPr lang="en-US" sz="1200" b="1" i="0" kern="1200" dirty="0" smtClean="0">
                <a:solidFill>
                  <a:schemeClr val="tx1"/>
                </a:solidFill>
                <a:effectLst/>
                <a:latin typeface="+mn-lt"/>
                <a:ea typeface="+mn-ea"/>
                <a:cs typeface="+mn-cs"/>
              </a:rPr>
              <a:t>Media Manipulation Detection</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AI can identify manipulated images, audio, and video content. Deep learning models can spot inconsistencies and artifacts that might indicate media manipulation.</a:t>
            </a:r>
          </a:p>
          <a:p>
            <a:r>
              <a:rPr lang="en-US" sz="1200" b="1" i="0" kern="1200" dirty="0" err="1" smtClean="0">
                <a:solidFill>
                  <a:schemeClr val="tx1"/>
                </a:solidFill>
                <a:effectLst/>
                <a:latin typeface="+mn-lt"/>
                <a:ea typeface="+mn-ea"/>
                <a:cs typeface="+mn-cs"/>
              </a:rPr>
              <a:t>Deepfake</a:t>
            </a:r>
            <a:r>
              <a:rPr lang="en-US" sz="1200" b="1" i="0" kern="1200" dirty="0" smtClean="0">
                <a:solidFill>
                  <a:schemeClr val="tx1"/>
                </a:solidFill>
                <a:effectLst/>
                <a:latin typeface="+mn-lt"/>
                <a:ea typeface="+mn-ea"/>
                <a:cs typeface="+mn-cs"/>
              </a:rPr>
              <a:t> Detection</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Deep learning techniques are used to develop tools that can identify </a:t>
            </a:r>
            <a:r>
              <a:rPr lang="en-US" sz="1200" b="0" i="0" kern="1200" dirty="0" err="1" smtClean="0">
                <a:solidFill>
                  <a:schemeClr val="tx1"/>
                </a:solidFill>
                <a:effectLst/>
                <a:latin typeface="+mn-lt"/>
                <a:ea typeface="+mn-ea"/>
                <a:cs typeface="+mn-cs"/>
              </a:rPr>
              <a:t>deepfakes</a:t>
            </a:r>
            <a:r>
              <a:rPr lang="en-US" sz="1200" b="0" i="0" kern="1200" dirty="0" smtClean="0">
                <a:solidFill>
                  <a:schemeClr val="tx1"/>
                </a:solidFill>
                <a:effectLst/>
                <a:latin typeface="+mn-lt"/>
                <a:ea typeface="+mn-ea"/>
                <a:cs typeface="+mn-cs"/>
              </a:rPr>
              <a:t> – highly convincing manipulated videos that can spread false information.</a:t>
            </a:r>
          </a:p>
          <a:p>
            <a:r>
              <a:rPr lang="en-US" sz="1200" b="1" i="0" kern="1200" dirty="0" smtClean="0">
                <a:solidFill>
                  <a:schemeClr val="tx1"/>
                </a:solidFill>
                <a:effectLst/>
                <a:latin typeface="+mn-lt"/>
                <a:ea typeface="+mn-ea"/>
                <a:cs typeface="+mn-cs"/>
              </a:rPr>
              <a:t>Real-Time Monitoring</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AI algorithms continuously monitor online platforms for trends and emerging narratives, helping to identify potential disinformation campaigns early on.</a:t>
            </a:r>
          </a:p>
          <a:p>
            <a:r>
              <a:rPr lang="en-US" sz="1200" b="1" i="0" kern="1200" dirty="0" smtClean="0">
                <a:solidFill>
                  <a:schemeClr val="tx1"/>
                </a:solidFill>
                <a:effectLst/>
                <a:latin typeface="+mn-lt"/>
                <a:ea typeface="+mn-ea"/>
                <a:cs typeface="+mn-cs"/>
              </a:rPr>
              <a:t>Sentiment Analysis</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AI can gauge the sentiment of online discussions and identify content that is designed to evoke emotional responses or exploit biases, which are common tactics in disinformation.</a:t>
            </a:r>
          </a:p>
          <a:p>
            <a:r>
              <a:rPr lang="en-US" sz="1200" b="1" i="0" kern="1200" dirty="0" smtClean="0">
                <a:solidFill>
                  <a:schemeClr val="tx1"/>
                </a:solidFill>
                <a:effectLst/>
                <a:latin typeface="+mn-lt"/>
                <a:ea typeface="+mn-ea"/>
                <a:cs typeface="+mn-cs"/>
              </a:rPr>
              <a:t>Response Generation</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AI-powered </a:t>
            </a:r>
            <a:r>
              <a:rPr lang="en-US" sz="1200" b="0" i="0" kern="1200" dirty="0" err="1" smtClean="0">
                <a:solidFill>
                  <a:schemeClr val="tx1"/>
                </a:solidFill>
                <a:effectLst/>
                <a:latin typeface="+mn-lt"/>
                <a:ea typeface="+mn-ea"/>
                <a:cs typeface="+mn-cs"/>
              </a:rPr>
              <a:t>chatbots</a:t>
            </a:r>
            <a:r>
              <a:rPr lang="en-US" sz="1200" b="0" i="0" kern="1200" dirty="0" smtClean="0">
                <a:solidFill>
                  <a:schemeClr val="tx1"/>
                </a:solidFill>
                <a:effectLst/>
                <a:latin typeface="+mn-lt"/>
                <a:ea typeface="+mn-ea"/>
                <a:cs typeface="+mn-cs"/>
              </a:rPr>
              <a:t> or response generators can spread disinformation by engaging in online discussions and echoing false narratives.</a:t>
            </a:r>
          </a:p>
          <a:p>
            <a:r>
              <a:rPr lang="en-US" sz="1200" b="1" i="0" kern="1200" dirty="0" smtClean="0">
                <a:solidFill>
                  <a:schemeClr val="tx1"/>
                </a:solidFill>
                <a:effectLst/>
                <a:latin typeface="+mn-lt"/>
                <a:ea typeface="+mn-ea"/>
                <a:cs typeface="+mn-cs"/>
              </a:rPr>
              <a:t>Collaborative Filtering</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AI-based recommendation systems can inadvertently reinforce echo chambers by showing users content aligned with their existing beliefs, which can contribute to the spread of disinformation.</a:t>
            </a:r>
          </a:p>
          <a:p>
            <a:r>
              <a:rPr lang="en-US" sz="1200" b="0" i="0" kern="1200" dirty="0" smtClean="0">
                <a:solidFill>
                  <a:schemeClr val="tx1"/>
                </a:solidFill>
                <a:effectLst/>
                <a:latin typeface="+mn-lt"/>
                <a:ea typeface="+mn-ea"/>
                <a:cs typeface="+mn-cs"/>
              </a:rPr>
              <a:t>The impact of AI on disinformation is complex, as these technologies can be both a part of the problem and part of the solution. Responsible and ethical development, deployment, and usage of AI tools are essential to mitigate their negative effects and leverage their potential to counter disinformation effectively.</a:t>
            </a:r>
          </a:p>
          <a:p>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20</a:t>
            </a:fld>
            <a:endParaRPr lang="en-US"/>
          </a:p>
        </p:txBody>
      </p:sp>
    </p:spTree>
    <p:extLst>
      <p:ext uri="{BB962C8B-B14F-4D97-AF65-F5344CB8AC3E}">
        <p14:creationId xmlns:p14="http://schemas.microsoft.com/office/powerpoint/2010/main" val="370407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22</a:t>
            </a:fld>
            <a:endParaRPr lang="en-US"/>
          </a:p>
        </p:txBody>
      </p:sp>
    </p:spTree>
    <p:extLst>
      <p:ext uri="{BB962C8B-B14F-4D97-AF65-F5344CB8AC3E}">
        <p14:creationId xmlns:p14="http://schemas.microsoft.com/office/powerpoint/2010/main" val="1518403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23</a:t>
            </a:fld>
            <a:endParaRPr lang="en-US"/>
          </a:p>
        </p:txBody>
      </p:sp>
    </p:spTree>
    <p:extLst>
      <p:ext uri="{BB962C8B-B14F-4D97-AF65-F5344CB8AC3E}">
        <p14:creationId xmlns:p14="http://schemas.microsoft.com/office/powerpoint/2010/main" val="150884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b="1" dirty="0" smtClean="0"/>
              <a:t>Legal </a:t>
            </a:r>
            <a:r>
              <a:rPr lang="hr-HR" b="1" dirty="0" err="1" smtClean="0"/>
              <a:t>framework</a:t>
            </a:r>
            <a:endParaRPr lang="hr-HR" b="1" dirty="0" smtClean="0"/>
          </a:p>
          <a:p>
            <a:r>
              <a:rPr lang="hr-HR" sz="1200" dirty="0" smtClean="0">
                <a:solidFill>
                  <a:srgbClr val="002060"/>
                </a:solidFill>
                <a:effectLst>
                  <a:outerShdw blurRad="38100" dist="38100" dir="2700000" algn="tl">
                    <a:srgbClr val="000000">
                      <a:alpha val="43137"/>
                    </a:srgbClr>
                  </a:outerShdw>
                </a:effectLst>
              </a:rPr>
              <a:t>Po</a:t>
            </a:r>
            <a:r>
              <a:rPr lang="ta-IN" sz="1200" dirty="0" smtClean="0">
                <a:solidFill>
                  <a:srgbClr val="002060"/>
                </a:solidFill>
                <a:effectLst>
                  <a:outerShdw blurRad="38100" dist="38100" dir="2700000" algn="tl">
                    <a:srgbClr val="000000">
                      <a:alpha val="43137"/>
                    </a:srgbClr>
                  </a:outerShdw>
                </a:effectLst>
              </a:rPr>
              <a:t>lice education is conducted </a:t>
            </a:r>
            <a:r>
              <a:rPr lang="ta-IN" sz="1200" b="1" dirty="0" smtClean="0">
                <a:solidFill>
                  <a:srgbClr val="002060"/>
                </a:solidFill>
                <a:effectLst>
                  <a:outerShdw blurRad="38100" dist="38100" dir="2700000" algn="tl">
                    <a:srgbClr val="000000">
                      <a:alpha val="43137"/>
                    </a:srgbClr>
                  </a:outerShdw>
                </a:effectLst>
              </a:rPr>
              <a:t>in line with </a:t>
            </a:r>
            <a:r>
              <a:rPr lang="hr-HR" sz="1200" b="1" dirty="0" err="1" smtClean="0">
                <a:solidFill>
                  <a:srgbClr val="002060"/>
                </a:solidFill>
                <a:effectLst>
                  <a:outerShdw blurRad="38100" dist="38100" dir="2700000" algn="tl">
                    <a:srgbClr val="000000">
                      <a:alpha val="43137"/>
                    </a:srgbClr>
                  </a:outerShdw>
                </a:effectLst>
              </a:rPr>
              <a:t>the</a:t>
            </a:r>
            <a:r>
              <a:rPr lang="hr-HR" sz="1200" b="1" dirty="0" smtClean="0">
                <a:solidFill>
                  <a:srgbClr val="002060"/>
                </a:solidFill>
                <a:effectLst>
                  <a:outerShdw blurRad="38100" dist="38100" dir="2700000" algn="tl">
                    <a:srgbClr val="000000">
                      <a:alpha val="43137"/>
                    </a:srgbClr>
                  </a:outerShdw>
                </a:effectLst>
              </a:rPr>
              <a:t> </a:t>
            </a:r>
            <a:r>
              <a:rPr lang="ta-IN" sz="1200" b="1" dirty="0" smtClean="0">
                <a:solidFill>
                  <a:srgbClr val="002060"/>
                </a:solidFill>
                <a:effectLst>
                  <a:outerShdw blurRad="38100" dist="38100" dir="2700000" algn="tl">
                    <a:srgbClr val="000000">
                      <a:alpha val="43137"/>
                    </a:srgbClr>
                  </a:outerShdw>
                </a:effectLst>
              </a:rPr>
              <a:t>needs of Police Directorate</a:t>
            </a:r>
            <a:r>
              <a:rPr lang="ta-IN" sz="1200" dirty="0" smtClean="0">
                <a:solidFill>
                  <a:srgbClr val="002060"/>
                </a:solidFill>
                <a:effectLst>
                  <a:outerShdw blurRad="38100" dist="38100" dir="2700000" algn="tl">
                    <a:srgbClr val="000000">
                      <a:alpha val="43137"/>
                    </a:srgbClr>
                  </a:outerShdw>
                </a:effectLst>
              </a:rPr>
              <a:t>, general regulations related to area of education and provisions adopted and based on Law on the Police</a:t>
            </a:r>
            <a:r>
              <a:rPr lang="hr-HR" sz="1200" dirty="0" smtClean="0">
                <a:solidFill>
                  <a:srgbClr val="002060"/>
                </a:solidFill>
                <a:effectLst>
                  <a:outerShdw blurRad="38100" dist="38100" dir="2700000" algn="tl">
                    <a:srgbClr val="000000">
                      <a:alpha val="43137"/>
                    </a:srgbClr>
                  </a:outerShdw>
                </a:effectLst>
              </a:rPr>
              <a:t>.</a:t>
            </a:r>
            <a:endParaRPr lang="hr-HR" sz="1200" dirty="0" smtClean="0"/>
          </a:p>
          <a:p>
            <a:endParaRPr lang="en-US" altLang="sr-Latn-RS" dirty="0"/>
          </a:p>
        </p:txBody>
      </p:sp>
      <p:sp>
        <p:nvSpPr>
          <p:cNvPr id="12292"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9C5661-3B17-4EFC-8F95-F0EB7096F99B}" type="slidenum">
              <a:rPr kumimoji="0" lang="hr-HR" altLang="sr-Latn-R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hr-HR" altLang="sr-Latn-R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39667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sz="1200" kern="1200" dirty="0" smtClean="0">
                <a:solidFill>
                  <a:schemeClr val="tx1"/>
                </a:solidFill>
                <a:effectLst/>
                <a:latin typeface="+mn-lt"/>
                <a:ea typeface="+mn-ea"/>
                <a:cs typeface="+mn-cs"/>
              </a:rPr>
              <a:t>Countering disinformation requires comprehensive and collaborative strategies that include education, regulation, cooperation between sectors, and the application of technological tools to verify and analyze information.</a:t>
            </a:r>
          </a:p>
          <a:p>
            <a:r>
              <a:rPr lang="en-US" sz="1200" kern="1200" dirty="0" smtClean="0">
                <a:solidFill>
                  <a:schemeClr val="tx1"/>
                </a:solidFill>
                <a:effectLst/>
                <a:latin typeface="+mn-lt"/>
                <a:ea typeface="+mn-ea"/>
                <a:cs typeface="+mn-cs"/>
              </a:rPr>
              <a:t>This research provides a valuable insight into the perception and behavior of the participants regarding disinformation on the Internet and points to the importance of education and information in order to fight against the spread of disinformation.</a:t>
            </a:r>
          </a:p>
          <a:p>
            <a:r>
              <a:rPr lang="en-US" sz="1200" kern="1200" dirty="0" smtClean="0">
                <a:solidFill>
                  <a:schemeClr val="tx1"/>
                </a:solidFill>
                <a:effectLst/>
                <a:latin typeface="+mn-lt"/>
                <a:ea typeface="+mn-ea"/>
                <a:cs typeface="+mn-cs"/>
              </a:rPr>
              <a:t>In today's digital age, the ability to recognize false information is important for making informed decisions. In professional policing, this becomes crucial to ensure safety and public confidence. Critical thinking, using fact-checking tools and being educated about various disinformation techniques will help maintain the integrity and effectiveness of police work.</a:t>
            </a:r>
          </a:p>
          <a:p>
            <a:r>
              <a:rPr lang="en-US" sz="1200" kern="1200" dirty="0" smtClean="0">
                <a:solidFill>
                  <a:schemeClr val="tx1"/>
                </a:solidFill>
                <a:effectLst/>
                <a:latin typeface="+mn-lt"/>
                <a:ea typeface="+mn-ea"/>
                <a:cs typeface="+mn-cs"/>
              </a:rPr>
              <a:t>The digital landscape is constantly evolving, and addressing these challenges requires a multi-pronged approach involving governments, tech companies, civil society, and individuals. Balancing the regulation of ICT and addressing disinformation with the principles of free speech, privacy, and open communication is a complex endeavor. Effective regulation and response strategies need to be carefully crafted to address the challenges posed by the rapid evolution of technology and the dissemination of information. Striking the right balance between regulating ICT, safeguarding privacy, and addressing disinformation is essential for creating a safe, inclusive, and informed digital environment.</a:t>
            </a:r>
          </a:p>
          <a:p>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24</a:t>
            </a:fld>
            <a:endParaRPr lang="en-US"/>
          </a:p>
        </p:txBody>
      </p:sp>
    </p:spTree>
    <p:extLst>
      <p:ext uri="{BB962C8B-B14F-4D97-AF65-F5344CB8AC3E}">
        <p14:creationId xmlns:p14="http://schemas.microsoft.com/office/powerpoint/2010/main" val="3495687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CB8CAF66-7402-4F9C-BBCE-D2B6F7A373BA}" type="slidenum">
              <a:rPr lang="hr-HR" smtClean="0"/>
              <a:t>25</a:t>
            </a:fld>
            <a:endParaRPr lang="hr-HR"/>
          </a:p>
        </p:txBody>
      </p:sp>
    </p:spTree>
    <p:extLst>
      <p:ext uri="{BB962C8B-B14F-4D97-AF65-F5344CB8AC3E}">
        <p14:creationId xmlns:p14="http://schemas.microsoft.com/office/powerpoint/2010/main" val="400166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CB8CAF66-7402-4F9C-BBCE-D2B6F7A373BA}" type="slidenum">
              <a:rPr lang="hr-HR" smtClean="0"/>
              <a:t>3</a:t>
            </a:fld>
            <a:endParaRPr lang="hr-HR"/>
          </a:p>
        </p:txBody>
      </p:sp>
    </p:spTree>
    <p:extLst>
      <p:ext uri="{BB962C8B-B14F-4D97-AF65-F5344CB8AC3E}">
        <p14:creationId xmlns:p14="http://schemas.microsoft.com/office/powerpoint/2010/main" val="143276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CB8CAF66-7402-4F9C-BBCE-D2B6F7A373BA}" type="slidenum">
              <a:rPr lang="hr-HR" smtClean="0"/>
              <a:t>4</a:t>
            </a:fld>
            <a:endParaRPr lang="hr-HR"/>
          </a:p>
        </p:txBody>
      </p:sp>
    </p:spTree>
    <p:extLst>
      <p:ext uri="{BB962C8B-B14F-4D97-AF65-F5344CB8AC3E}">
        <p14:creationId xmlns:p14="http://schemas.microsoft.com/office/powerpoint/2010/main" val="42724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CB8CAF66-7402-4F9C-BBCE-D2B6F7A373BA}" type="slidenum">
              <a:rPr lang="hr-HR" smtClean="0"/>
              <a:t>5</a:t>
            </a:fld>
            <a:endParaRPr lang="hr-HR"/>
          </a:p>
        </p:txBody>
      </p:sp>
    </p:spTree>
    <p:extLst>
      <p:ext uri="{BB962C8B-B14F-4D97-AF65-F5344CB8AC3E}">
        <p14:creationId xmlns:p14="http://schemas.microsoft.com/office/powerpoint/2010/main" val="414110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CB8CAF66-7402-4F9C-BBCE-D2B6F7A373BA}" type="slidenum">
              <a:rPr lang="hr-HR" smtClean="0"/>
              <a:t>6</a:t>
            </a:fld>
            <a:endParaRPr lang="hr-HR"/>
          </a:p>
        </p:txBody>
      </p:sp>
    </p:spTree>
    <p:extLst>
      <p:ext uri="{BB962C8B-B14F-4D97-AF65-F5344CB8AC3E}">
        <p14:creationId xmlns:p14="http://schemas.microsoft.com/office/powerpoint/2010/main" val="173404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CB8CAF66-7402-4F9C-BBCE-D2B6F7A373BA}" type="slidenum">
              <a:rPr lang="hr-HR" smtClean="0"/>
              <a:t>7</a:t>
            </a:fld>
            <a:endParaRPr lang="hr-HR"/>
          </a:p>
        </p:txBody>
      </p:sp>
    </p:spTree>
    <p:extLst>
      <p:ext uri="{BB962C8B-B14F-4D97-AF65-F5344CB8AC3E}">
        <p14:creationId xmlns:p14="http://schemas.microsoft.com/office/powerpoint/2010/main" val="244524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smtClean="0"/>
              <a:t>izv.prof.dr.sc. </a:t>
            </a:r>
            <a:r>
              <a:rPr lang="en-US" dirty="0" err="1" smtClean="0"/>
              <a:t>Krunoslav</a:t>
            </a:r>
            <a:r>
              <a:rPr lang="en-US" dirty="0" smtClean="0"/>
              <a:t> </a:t>
            </a:r>
            <a:r>
              <a:rPr lang="en-US" dirty="0" err="1" smtClean="0"/>
              <a:t>Antoliš</a:t>
            </a:r>
            <a:r>
              <a:rPr lang="en-US" dirty="0" smtClean="0"/>
              <a:t>, </a:t>
            </a:r>
            <a:r>
              <a:rPr lang="en-US" dirty="0" err="1" smtClean="0"/>
              <a:t>glavni</a:t>
            </a:r>
            <a:r>
              <a:rPr lang="en-US" dirty="0" smtClean="0"/>
              <a:t> </a:t>
            </a:r>
            <a:r>
              <a:rPr lang="en-US" dirty="0" err="1" smtClean="0"/>
              <a:t>policijski</a:t>
            </a:r>
            <a:r>
              <a:rPr lang="en-US" dirty="0" smtClean="0"/>
              <a:t> </a:t>
            </a:r>
            <a:r>
              <a:rPr lang="en-US" dirty="0" err="1" smtClean="0"/>
              <a:t>savjetnik</a:t>
            </a:r>
            <a:r>
              <a:rPr lang="en-US" dirty="0" smtClean="0"/>
              <a:t>, </a:t>
            </a:r>
            <a:r>
              <a:rPr lang="en-US" dirty="0" err="1" smtClean="0"/>
              <a:t>Veleučilište</a:t>
            </a:r>
            <a:r>
              <a:rPr lang="en-US" dirty="0" smtClean="0"/>
              <a:t> </a:t>
            </a:r>
            <a:r>
              <a:rPr lang="en-US" dirty="0" err="1" smtClean="0"/>
              <a:t>kriminalistike</a:t>
            </a:r>
            <a:r>
              <a:rPr lang="en-US" dirty="0" smtClean="0"/>
              <a:t> </a:t>
            </a:r>
            <a:r>
              <a:rPr lang="en-US" dirty="0" err="1" smtClean="0"/>
              <a:t>i</a:t>
            </a:r>
            <a:r>
              <a:rPr lang="en-US" dirty="0" smtClean="0"/>
              <a:t> </a:t>
            </a:r>
            <a:r>
              <a:rPr lang="en-US" dirty="0" err="1" smtClean="0"/>
              <a:t>javne</a:t>
            </a:r>
            <a:r>
              <a:rPr lang="en-US" dirty="0" smtClean="0"/>
              <a:t> </a:t>
            </a:r>
            <a:r>
              <a:rPr lang="en-US" dirty="0" err="1" smtClean="0"/>
              <a:t>sigurnosti</a:t>
            </a:r>
            <a:r>
              <a:rPr lang="en-US" dirty="0" smtClean="0"/>
              <a:t>, </a:t>
            </a:r>
            <a:r>
              <a:rPr lang="en-US" dirty="0" err="1" smtClean="0"/>
              <a:t>Policijska</a:t>
            </a:r>
            <a:r>
              <a:rPr lang="en-US" dirty="0" smtClean="0"/>
              <a:t> </a:t>
            </a:r>
            <a:r>
              <a:rPr lang="en-US" dirty="0" err="1" smtClean="0"/>
              <a:t>akademija</a:t>
            </a:r>
            <a:r>
              <a:rPr lang="en-US" dirty="0" smtClean="0"/>
              <a:t> "</a:t>
            </a:r>
            <a:r>
              <a:rPr lang="en-US" dirty="0" err="1" smtClean="0"/>
              <a:t>Prvi</a:t>
            </a:r>
            <a:r>
              <a:rPr lang="en-US" dirty="0" smtClean="0"/>
              <a:t> </a:t>
            </a:r>
            <a:r>
              <a:rPr lang="en-US" dirty="0" err="1" smtClean="0"/>
              <a:t>hrvatski</a:t>
            </a:r>
            <a:r>
              <a:rPr lang="en-US" dirty="0" smtClean="0"/>
              <a:t> </a:t>
            </a:r>
            <a:r>
              <a:rPr lang="en-US" dirty="0" err="1" smtClean="0"/>
              <a:t>redarstvenik</a:t>
            </a:r>
            <a:r>
              <a:rPr lang="en-US" dirty="0" smtClean="0"/>
              <a:t>", MUP RH/ Associate Professor </a:t>
            </a:r>
            <a:r>
              <a:rPr lang="en-US" dirty="0" err="1" smtClean="0"/>
              <a:t>Antoliš</a:t>
            </a:r>
            <a:r>
              <a:rPr lang="en-US" dirty="0" smtClean="0"/>
              <a:t> </a:t>
            </a:r>
            <a:r>
              <a:rPr lang="en-US" dirty="0" err="1" smtClean="0"/>
              <a:t>Krunoslav</a:t>
            </a:r>
            <a:r>
              <a:rPr lang="en-US" dirty="0" smtClean="0"/>
              <a:t>, PhD, Chief Police Adviser, University of Criminology and Public Security, Police academy "First Croatian Police Officer", Ministry of Internal Affairs, Republic of Croatia</a:t>
            </a:r>
            <a:endParaRPr lang="hr-HR" dirty="0" smtClean="0"/>
          </a:p>
          <a:p>
            <a:r>
              <a:rPr lang="en-US" dirty="0" smtClean="0"/>
              <a:t>In today's world, information and communication technologies (ICT) have changed the way we live, work and communicate. With the rise of social media and the ease of sharing content online, disinformation campaigns have become easier to spread than ever before. This has led to a growing problem that threatens the integrity of information on the Internet, to the problem of disinformation. We understand disinformation as the deliberate dissemination of false information with the intention of deceiving, manipulating or harming individuals, groups or </a:t>
            </a:r>
            <a:r>
              <a:rPr lang="en-US" dirty="0" err="1" smtClean="0"/>
              <a:t>societies.The</a:t>
            </a:r>
            <a:r>
              <a:rPr lang="en-US" dirty="0" smtClean="0"/>
              <a:t> misuse of disinformation, especially through information and communication technologies (ICT), has a wide range of negative effects, including: misleading the public, undermining democracy, creating divisions, diverting attention from real problems, harming individuals and organizations, hindering scientific progress, and in extreme cases recruiting terrorist.</a:t>
            </a:r>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8</a:t>
            </a:fld>
            <a:endParaRPr lang="en-US"/>
          </a:p>
        </p:txBody>
      </p:sp>
    </p:spTree>
    <p:extLst>
      <p:ext uri="{BB962C8B-B14F-4D97-AF65-F5344CB8AC3E}">
        <p14:creationId xmlns:p14="http://schemas.microsoft.com/office/powerpoint/2010/main" val="130946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Economic destabilization is the process of deliberately disrupting the economic system of a country or region in order to achieve a certain political or military goal. </a:t>
            </a:r>
            <a:endParaRPr lang="hr-HR" sz="1200" b="1" dirty="0" smtClean="0"/>
          </a:p>
          <a:p>
            <a:r>
              <a:rPr lang="en-US" sz="1200" kern="1200" dirty="0" smtClean="0">
                <a:solidFill>
                  <a:schemeClr val="tx1"/>
                </a:solidFill>
                <a:effectLst/>
                <a:latin typeface="+mn-lt"/>
                <a:ea typeface="+mn-ea"/>
                <a:cs typeface="+mn-cs"/>
              </a:rPr>
              <a:t>Manipulation of the currency market: Through interventions in the foreign currency market, a country or organization can influence the value of another country's currency and thus reduce its purchasing power.</a:t>
            </a:r>
          </a:p>
          <a:p>
            <a:r>
              <a:rPr lang="en-US" sz="1200" kern="1200" dirty="0" smtClean="0">
                <a:solidFill>
                  <a:schemeClr val="tx1"/>
                </a:solidFill>
                <a:effectLst/>
                <a:latin typeface="+mn-lt"/>
                <a:ea typeface="+mn-ea"/>
                <a:cs typeface="+mn-cs"/>
              </a:rPr>
              <a:t> Trade sanctions: The imposition of trade sanctions can negatively affect the economic growth of another country, reduce exports and increase its dependence on imports.</a:t>
            </a:r>
          </a:p>
          <a:p>
            <a:r>
              <a:rPr lang="en-US" sz="1200" kern="1200" dirty="0" smtClean="0">
                <a:solidFill>
                  <a:schemeClr val="tx1"/>
                </a:solidFill>
                <a:effectLst/>
                <a:latin typeface="+mn-lt"/>
                <a:ea typeface="+mn-ea"/>
                <a:cs typeface="+mn-cs"/>
              </a:rPr>
              <a:t> Intentional spread of financial crisis: Injecting a large amount of money into a sector may temporarily stabilize the situation, but at the same time increases the risk of a long-term economic crisis and inflation.</a:t>
            </a:r>
          </a:p>
          <a:p>
            <a:r>
              <a:rPr lang="en-US" sz="1200" kern="1200" dirty="0" smtClean="0">
                <a:solidFill>
                  <a:schemeClr val="tx1"/>
                </a:solidFill>
                <a:effectLst/>
                <a:latin typeface="+mn-lt"/>
                <a:ea typeface="+mn-ea"/>
                <a:cs typeface="+mn-cs"/>
              </a:rPr>
              <a:t> Sabotage of industrial production: Damage or destruction of production capacity can lead to shortages of goods and services and disruptions in the supply chain, which can lead to destabilization of the economy.</a:t>
            </a:r>
          </a:p>
          <a:p>
            <a:r>
              <a:rPr lang="en-US" sz="1200" kern="1200" dirty="0" smtClean="0">
                <a:solidFill>
                  <a:schemeClr val="tx1"/>
                </a:solidFill>
                <a:effectLst/>
                <a:latin typeface="+mn-lt"/>
                <a:ea typeface="+mn-ea"/>
                <a:cs typeface="+mn-cs"/>
              </a:rPr>
              <a:t> Manipulation of energy prices: Manipulation of oil, gas or other energy prices can affect the economy of another country and lead to a decrease in its competitiveness in the market.</a:t>
            </a:r>
            <a:endParaRPr lang="hr-HR" sz="1200" kern="1200" dirty="0" smtClean="0">
              <a:solidFill>
                <a:schemeClr val="tx1"/>
              </a:solidFill>
              <a:effectLst/>
              <a:latin typeface="+mn-lt"/>
              <a:ea typeface="+mn-ea"/>
              <a:cs typeface="+mn-cs"/>
            </a:endParaRPr>
          </a:p>
          <a:p>
            <a:endParaRPr lang="hr-H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above examples are only some of the ways in which economic destabilization can be carried out. In any case, this process is usually complex and time-consuming, and can lead to long-term negative consequences for the economy and population of the country or region that was targeted.</a:t>
            </a:r>
          </a:p>
          <a:p>
            <a:endParaRPr lang="en-US" dirty="0"/>
          </a:p>
        </p:txBody>
      </p:sp>
      <p:sp>
        <p:nvSpPr>
          <p:cNvPr id="4" name="Rezervirano mjesto broja slajda 3"/>
          <p:cNvSpPr>
            <a:spLocks noGrp="1"/>
          </p:cNvSpPr>
          <p:nvPr>
            <p:ph type="sldNum" sz="quarter" idx="10"/>
          </p:nvPr>
        </p:nvSpPr>
        <p:spPr/>
        <p:txBody>
          <a:bodyPr/>
          <a:lstStyle/>
          <a:p>
            <a:fld id="{19181FE6-F061-4F8A-994F-B130BF5F75F3}" type="slidenum">
              <a:rPr lang="en-US" smtClean="0"/>
              <a:t>10</a:t>
            </a:fld>
            <a:endParaRPr lang="en-US"/>
          </a:p>
        </p:txBody>
      </p:sp>
    </p:spTree>
    <p:extLst>
      <p:ext uri="{BB962C8B-B14F-4D97-AF65-F5344CB8AC3E}">
        <p14:creationId xmlns:p14="http://schemas.microsoft.com/office/powerpoint/2010/main" val="2909970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smtClean="0"/>
              <a:t>Uredite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E341E3E-AE27-4896-9957-EAA0ABBFED7A}" type="datetimeFigureOut">
              <a:rPr lang="en-US" smtClean="0"/>
              <a:t>8/21/2023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B942852-834B-4169-AE6E-08FE0376A99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5911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E341E3E-AE27-4896-9957-EAA0ABBFED7A}"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42852-834B-4169-AE6E-08FE0376A992}" type="slidenum">
              <a:rPr lang="en-US" smtClean="0"/>
              <a:t>‹#›</a:t>
            </a:fld>
            <a:endParaRPr lang="en-US"/>
          </a:p>
        </p:txBody>
      </p:sp>
    </p:spTree>
    <p:extLst>
      <p:ext uri="{BB962C8B-B14F-4D97-AF65-F5344CB8AC3E}">
        <p14:creationId xmlns:p14="http://schemas.microsoft.com/office/powerpoint/2010/main" val="133874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E341E3E-AE27-4896-9957-EAA0ABBFED7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2852-834B-4169-AE6E-08FE0376A99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33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E341E3E-AE27-4896-9957-EAA0ABBFED7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2852-834B-4169-AE6E-08FE0376A99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29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E341E3E-AE27-4896-9957-EAA0ABBFED7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2852-834B-4169-AE6E-08FE0376A992}" type="slidenum">
              <a:rPr lang="en-US" smtClean="0"/>
              <a:t>‹#›</a:t>
            </a:fld>
            <a:endParaRPr lang="en-US"/>
          </a:p>
        </p:txBody>
      </p:sp>
    </p:spTree>
    <p:extLst>
      <p:ext uri="{BB962C8B-B14F-4D97-AF65-F5344CB8AC3E}">
        <p14:creationId xmlns:p14="http://schemas.microsoft.com/office/powerpoint/2010/main" val="2352602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E341E3E-AE27-4896-9957-EAA0ABBFED7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2852-834B-4169-AE6E-08FE0376A99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97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smtClean="0"/>
              <a:t>Uredite stil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E341E3E-AE27-4896-9957-EAA0ABBFED7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2852-834B-4169-AE6E-08FE0376A99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215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9E341E3E-AE27-4896-9957-EAA0ABBFED7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2852-834B-4169-AE6E-08FE0376A99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068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9E341E3E-AE27-4896-9957-EAA0ABBFED7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2852-834B-4169-AE6E-08FE0376A99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78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9E341E3E-AE27-4896-9957-EAA0ABBFED7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2852-834B-4169-AE6E-08FE0376A992}" type="slidenum">
              <a:rPr lang="en-US" smtClean="0"/>
              <a:t>‹#›</a:t>
            </a:fld>
            <a:endParaRPr lang="en-US"/>
          </a:p>
        </p:txBody>
      </p:sp>
    </p:spTree>
    <p:extLst>
      <p:ext uri="{BB962C8B-B14F-4D97-AF65-F5344CB8AC3E}">
        <p14:creationId xmlns:p14="http://schemas.microsoft.com/office/powerpoint/2010/main" val="289861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E341E3E-AE27-4896-9957-EAA0ABBFED7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2852-834B-4169-AE6E-08FE0376A99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6985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9E341E3E-AE27-4896-9957-EAA0ABBFED7A}"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42852-834B-4169-AE6E-08FE0376A992}" type="slidenum">
              <a:rPr lang="en-US" smtClean="0"/>
              <a:t>‹#›</a:t>
            </a:fld>
            <a:endParaRPr lang="en-US"/>
          </a:p>
        </p:txBody>
      </p:sp>
    </p:spTree>
    <p:extLst>
      <p:ext uri="{BB962C8B-B14F-4D97-AF65-F5344CB8AC3E}">
        <p14:creationId xmlns:p14="http://schemas.microsoft.com/office/powerpoint/2010/main" val="157554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9E341E3E-AE27-4896-9957-EAA0ABBFED7A}"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942852-834B-4169-AE6E-08FE0376A99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12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9E341E3E-AE27-4896-9957-EAA0ABBFED7A}"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942852-834B-4169-AE6E-08FE0376A99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251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41E3E-AE27-4896-9957-EAA0ABBFED7A}"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942852-834B-4169-AE6E-08FE0376A992}" type="slidenum">
              <a:rPr lang="en-US" smtClean="0"/>
              <a:t>‹#›</a:t>
            </a:fld>
            <a:endParaRPr lang="en-US"/>
          </a:p>
        </p:txBody>
      </p:sp>
    </p:spTree>
    <p:extLst>
      <p:ext uri="{BB962C8B-B14F-4D97-AF65-F5344CB8AC3E}">
        <p14:creationId xmlns:p14="http://schemas.microsoft.com/office/powerpoint/2010/main" val="372294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smtClean="0"/>
              <a:t>Uredite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E341E3E-AE27-4896-9957-EAA0ABBFED7A}"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42852-834B-4169-AE6E-08FE0376A99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77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smtClean="0"/>
              <a:t>Uredite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E341E3E-AE27-4896-9957-EAA0ABBFED7A}"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42852-834B-4169-AE6E-08FE0376A992}" type="slidenum">
              <a:rPr lang="en-US" smtClean="0"/>
              <a:t>‹#›</a:t>
            </a:fld>
            <a:endParaRPr lang="en-US"/>
          </a:p>
        </p:txBody>
      </p:sp>
    </p:spTree>
    <p:extLst>
      <p:ext uri="{BB962C8B-B14F-4D97-AF65-F5344CB8AC3E}">
        <p14:creationId xmlns:p14="http://schemas.microsoft.com/office/powerpoint/2010/main" val="289990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341E3E-AE27-4896-9957-EAA0ABBFED7A}" type="datetimeFigureOut">
              <a:rPr lang="en-US" smtClean="0"/>
              <a:t>8/21/2023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942852-834B-4169-AE6E-08FE0376A992}" type="slidenum">
              <a:rPr lang="en-US" smtClean="0"/>
              <a:t>‹#›</a:t>
            </a:fld>
            <a:endParaRPr lang="en-US"/>
          </a:p>
        </p:txBody>
      </p:sp>
    </p:spTree>
    <p:extLst>
      <p:ext uri="{BB962C8B-B14F-4D97-AF65-F5344CB8AC3E}">
        <p14:creationId xmlns:p14="http://schemas.microsoft.com/office/powerpoint/2010/main" val="904938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obrazovanje.fkz.h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324101" y="2641600"/>
            <a:ext cx="7518400" cy="1917700"/>
          </a:xfrm>
        </p:spPr>
        <p:txBody>
          <a:bodyPr>
            <a:normAutofit fontScale="90000"/>
          </a:bodyPr>
          <a:lstStyle/>
          <a:p>
            <a:r>
              <a:rPr lang="en-US" sz="4900" b="1" dirty="0" smtClean="0">
                <a:effectLst>
                  <a:outerShdw blurRad="38100" dist="38100" dir="2700000" algn="tl">
                    <a:srgbClr val="000000">
                      <a:alpha val="43137"/>
                    </a:srgbClr>
                  </a:outerShdw>
                </a:effectLst>
              </a:rPr>
              <a:t>Police Academy </a:t>
            </a:r>
            <a:br>
              <a:rPr lang="en-US" sz="4900" b="1" dirty="0" smtClean="0">
                <a:effectLst>
                  <a:outerShdw blurRad="38100" dist="38100" dir="2700000" algn="tl">
                    <a:srgbClr val="000000">
                      <a:alpha val="43137"/>
                    </a:srgbClr>
                  </a:outerShdw>
                </a:effectLst>
              </a:rPr>
            </a:br>
            <a:r>
              <a:rPr lang="en-US" sz="4900" b="1" dirty="0" smtClean="0">
                <a:effectLst>
                  <a:outerShdw blurRad="38100" dist="38100" dir="2700000" algn="tl">
                    <a:srgbClr val="000000">
                      <a:alpha val="43137"/>
                    </a:srgbClr>
                  </a:outerShdw>
                </a:effectLst>
              </a:rPr>
              <a:t>„THE FIRST CROATIAN POLICE OFFICER”</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4900" b="1" dirty="0" smtClean="0">
                <a:effectLst>
                  <a:outerShdw blurRad="38100" dist="38100" dir="2700000" algn="tl">
                    <a:srgbClr val="000000">
                      <a:alpha val="43137"/>
                    </a:srgbClr>
                  </a:outerShdw>
                </a:effectLst>
              </a:rPr>
              <a:t>Zagreb, Republic of Croatia</a:t>
            </a:r>
            <a:r>
              <a:rPr lang="hr-HR" dirty="0"/>
              <a:t/>
            </a:r>
            <a:br>
              <a:rPr lang="hr-HR" dirty="0"/>
            </a:br>
            <a:endParaRPr lang="hr-HR" sz="1800" dirty="0">
              <a:solidFill>
                <a:srgbClr val="002060"/>
              </a:solidFill>
              <a:effectLst>
                <a:outerShdw blurRad="38100" dist="38100" dir="2700000" algn="tl">
                  <a:srgbClr val="000000">
                    <a:alpha val="43137"/>
                  </a:srgbClr>
                </a:outerShdw>
              </a:effectLst>
            </a:endParaRPr>
          </a:p>
        </p:txBody>
      </p:sp>
      <p:pic>
        <p:nvPicPr>
          <p:cNvPr id="3" name="Picture 10" descr="http://www.mup.hr/images/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1" y="406401"/>
            <a:ext cx="1104849" cy="10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http://www.mup.hr/UserDocsImages/PA/grb_akademij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1" y="1524415"/>
            <a:ext cx="562355" cy="72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avokutnik 5"/>
          <p:cNvSpPr/>
          <p:nvPr/>
        </p:nvSpPr>
        <p:spPr>
          <a:xfrm>
            <a:off x="2324101" y="4960034"/>
            <a:ext cx="7518400" cy="646331"/>
          </a:xfrm>
          <a:prstGeom prst="rect">
            <a:avLst/>
          </a:prstGeom>
        </p:spPr>
        <p:txBody>
          <a:bodyPr wrap="square">
            <a:spAutoFit/>
          </a:bodyPr>
          <a:lstStyle/>
          <a:p>
            <a:pPr algn="r"/>
            <a:r>
              <a:rPr lang="en-US" b="1" dirty="0" smtClean="0"/>
              <a:t>Associate Professor </a:t>
            </a:r>
            <a:r>
              <a:rPr lang="en-US" b="1" dirty="0" err="1" smtClean="0"/>
              <a:t>Krunoslav</a:t>
            </a:r>
            <a:r>
              <a:rPr lang="en-US" b="1" dirty="0" smtClean="0"/>
              <a:t> </a:t>
            </a:r>
            <a:r>
              <a:rPr lang="en-US" b="1" dirty="0" err="1" smtClean="0"/>
              <a:t>Antoliš</a:t>
            </a:r>
            <a:r>
              <a:rPr lang="en-US" b="1" dirty="0" smtClean="0"/>
              <a:t>, Chief Police Adviser</a:t>
            </a:r>
            <a:r>
              <a:rPr lang="en-US" dirty="0" smtClean="0">
                <a:solidFill>
                  <a:srgbClr val="002060"/>
                </a:solidFill>
                <a:effectLst>
                  <a:outerShdw blurRad="38100" dist="38100" dir="2700000" algn="tl">
                    <a:srgbClr val="000000">
                      <a:alpha val="43137"/>
                    </a:srgbClr>
                  </a:outerShdw>
                </a:effectLst>
              </a:rPr>
              <a:t> </a:t>
            </a:r>
          </a:p>
          <a:p>
            <a:pPr algn="r"/>
            <a:endParaRPr lang="en-US" dirty="0"/>
          </a:p>
        </p:txBody>
      </p:sp>
    </p:spTree>
    <p:extLst>
      <p:ext uri="{BB962C8B-B14F-4D97-AF65-F5344CB8AC3E}">
        <p14:creationId xmlns:p14="http://schemas.microsoft.com/office/powerpoint/2010/main" val="3753798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b="1" dirty="0" smtClean="0">
                <a:latin typeface="Times New Roman" panose="02020603050405020304" pitchFamily="18" charset="0"/>
                <a:cs typeface="Times New Roman" panose="02020603050405020304" pitchFamily="18" charset="0"/>
              </a:rPr>
              <a:t>E</a:t>
            </a:r>
            <a:r>
              <a:rPr lang="en-US" b="1" dirty="0" err="1" smtClean="0">
                <a:latin typeface="Times New Roman" panose="02020603050405020304" pitchFamily="18" charset="0"/>
                <a:cs typeface="Times New Roman" panose="02020603050405020304" pitchFamily="18" charset="0"/>
              </a:rPr>
              <a:t>conomic</a:t>
            </a:r>
            <a:r>
              <a:rPr lang="en-US" b="1" dirty="0" smtClean="0">
                <a:latin typeface="Times New Roman" panose="02020603050405020304" pitchFamily="18" charset="0"/>
                <a:cs typeface="Times New Roman" panose="02020603050405020304" pitchFamily="18" charset="0"/>
              </a:rPr>
              <a:t> destabilization</a:t>
            </a:r>
            <a:endParaRPr lang="en-US" b="1"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1295401" y="2556932"/>
            <a:ext cx="9601196" cy="3653368"/>
          </a:xfrm>
        </p:spPr>
        <p:txBody>
          <a:bodyPr>
            <a:normAutofit/>
          </a:bodyPr>
          <a:lstStyle/>
          <a:p>
            <a:pPr marL="0" indent="0">
              <a:buNone/>
            </a:pPr>
            <a:r>
              <a:rPr lang="en-US" sz="2800" b="1" dirty="0" smtClean="0"/>
              <a:t>This </a:t>
            </a:r>
            <a:r>
              <a:rPr lang="en-US" sz="2800" b="1" dirty="0"/>
              <a:t>process can involve various activities, including the following</a:t>
            </a:r>
            <a:r>
              <a:rPr lang="en-US" sz="2800" b="1" dirty="0" smtClean="0"/>
              <a:t>:</a:t>
            </a:r>
            <a:endParaRPr lang="hr-HR" sz="2800" b="1" dirty="0" smtClean="0"/>
          </a:p>
          <a:p>
            <a:pPr>
              <a:buFont typeface="Wingdings" panose="05000000000000000000" pitchFamily="2" charset="2"/>
              <a:buChar char="Ø"/>
            </a:pPr>
            <a:r>
              <a:rPr lang="en-US" b="1" dirty="0"/>
              <a:t>Manipulation of the currency market</a:t>
            </a:r>
          </a:p>
          <a:p>
            <a:pPr>
              <a:buFont typeface="Wingdings" panose="05000000000000000000" pitchFamily="2" charset="2"/>
              <a:buChar char="Ø"/>
            </a:pPr>
            <a:r>
              <a:rPr lang="en-US" b="1" dirty="0"/>
              <a:t>Trade </a:t>
            </a:r>
            <a:r>
              <a:rPr lang="en-US" b="1" dirty="0" smtClean="0"/>
              <a:t>sanctions</a:t>
            </a:r>
            <a:endParaRPr lang="en-US" b="1" dirty="0"/>
          </a:p>
          <a:p>
            <a:pPr>
              <a:buFont typeface="Wingdings" panose="05000000000000000000" pitchFamily="2" charset="2"/>
              <a:buChar char="Ø"/>
            </a:pPr>
            <a:r>
              <a:rPr lang="en-US" b="1" dirty="0"/>
              <a:t>Intentional spread of financial </a:t>
            </a:r>
            <a:r>
              <a:rPr lang="en-US" b="1" dirty="0" smtClean="0"/>
              <a:t>crisis</a:t>
            </a:r>
            <a:endParaRPr lang="en-US" b="1" dirty="0"/>
          </a:p>
          <a:p>
            <a:pPr>
              <a:buFont typeface="Wingdings" panose="05000000000000000000" pitchFamily="2" charset="2"/>
              <a:buChar char="Ø"/>
            </a:pPr>
            <a:r>
              <a:rPr lang="en-US" b="1" dirty="0"/>
              <a:t>Sabotage of industrial </a:t>
            </a:r>
            <a:r>
              <a:rPr lang="en-US" b="1" dirty="0" smtClean="0"/>
              <a:t>production</a:t>
            </a:r>
            <a:endParaRPr lang="en-US" b="1" dirty="0"/>
          </a:p>
          <a:p>
            <a:pPr>
              <a:buFont typeface="Wingdings" panose="05000000000000000000" pitchFamily="2" charset="2"/>
              <a:buChar char="Ø"/>
            </a:pPr>
            <a:r>
              <a:rPr lang="en-US" b="1" dirty="0"/>
              <a:t>Manipulation of energy </a:t>
            </a:r>
            <a:r>
              <a:rPr lang="en-US" b="1" dirty="0" smtClean="0"/>
              <a:t>prices</a:t>
            </a:r>
            <a:endParaRPr lang="en-US" b="1" dirty="0"/>
          </a:p>
          <a:p>
            <a:endParaRPr lang="en-US" dirty="0"/>
          </a:p>
        </p:txBody>
      </p:sp>
    </p:spTree>
    <p:extLst>
      <p:ext uri="{BB962C8B-B14F-4D97-AF65-F5344CB8AC3E}">
        <p14:creationId xmlns:p14="http://schemas.microsoft.com/office/powerpoint/2010/main" val="555147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US" altLang="en-US" b="1" dirty="0" smtClean="0">
                <a:solidFill>
                  <a:schemeClr val="tx1"/>
                </a:solidFill>
                <a:latin typeface="Times New Roman" panose="02020603050405020304" pitchFamily="18" charset="0"/>
                <a:cs typeface="Times New Roman" panose="02020603050405020304" pitchFamily="18" charset="0"/>
              </a:rPr>
              <a:t>Disinformation</a:t>
            </a:r>
            <a:r>
              <a:rPr lang="hr-HR" altLang="en-US" b="1" dirty="0" smtClean="0">
                <a:solidFill>
                  <a:schemeClr val="tx1"/>
                </a:solidFill>
                <a:latin typeface="Times New Roman" panose="02020603050405020304" pitchFamily="18" charset="0"/>
                <a:cs typeface="Times New Roman" panose="02020603050405020304" pitchFamily="18" charset="0"/>
              </a:rPr>
              <a:t> </a:t>
            </a:r>
            <a:r>
              <a:rPr lang="en-US" altLang="en-US" b="1" dirty="0" smtClean="0">
                <a:solidFill>
                  <a:schemeClr val="tx1"/>
                </a:solidFill>
                <a:latin typeface="Times New Roman" panose="02020603050405020304" pitchFamily="18" charset="0"/>
                <a:cs typeface="Times New Roman" panose="02020603050405020304" pitchFamily="18" charset="0"/>
              </a:rPr>
              <a:t>campaigns </a:t>
            </a:r>
            <a:r>
              <a:rPr lang="hr-HR" altLang="en-US" b="1" dirty="0" smtClean="0">
                <a:solidFill>
                  <a:schemeClr val="tx1"/>
                </a:solidFill>
                <a:latin typeface="Times New Roman" panose="02020603050405020304" pitchFamily="18" charset="0"/>
                <a:cs typeface="Times New Roman" panose="02020603050405020304" pitchFamily="18" charset="0"/>
              </a:rPr>
              <a:t/>
            </a:r>
            <a:br>
              <a:rPr lang="hr-HR" altLang="en-US" b="1" dirty="0" smtClean="0">
                <a:solidFill>
                  <a:schemeClr val="tx1"/>
                </a:solidFill>
                <a:latin typeface="Times New Roman" panose="02020603050405020304" pitchFamily="18" charset="0"/>
                <a:cs typeface="Times New Roman" panose="02020603050405020304" pitchFamily="18" charset="0"/>
              </a:rPr>
            </a:br>
            <a:r>
              <a:rPr lang="en-US" altLang="en-US" b="1" dirty="0" smtClean="0">
                <a:solidFill>
                  <a:schemeClr val="tx1"/>
                </a:solidFill>
                <a:latin typeface="Times New Roman" panose="02020603050405020304" pitchFamily="18" charset="0"/>
                <a:cs typeface="Times New Roman" panose="02020603050405020304" pitchFamily="18" charset="0"/>
              </a:rPr>
              <a:t>in </a:t>
            </a:r>
            <a:r>
              <a:rPr lang="en-US" altLang="en-US" b="1" dirty="0">
                <a:solidFill>
                  <a:schemeClr val="tx1"/>
                </a:solidFill>
                <a:latin typeface="Times New Roman" panose="02020603050405020304" pitchFamily="18" charset="0"/>
                <a:cs typeface="Times New Roman" panose="02020603050405020304" pitchFamily="18" charset="0"/>
              </a:rPr>
              <a:t>cyberspace </a:t>
            </a:r>
            <a:endParaRPr lang="en-US" b="1"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800100" y="2556932"/>
            <a:ext cx="10617200" cy="3318936"/>
          </a:xfrm>
        </p:spPr>
        <p:txBody>
          <a:bodyPr>
            <a:noAutofit/>
          </a:bodyPr>
          <a:lstStyle/>
          <a:p>
            <a:pPr marL="0" lvl="0" indent="0" defTabSz="914400" eaLnBrk="0" fontAlgn="base" hangingPunct="0">
              <a:spcBef>
                <a:spcPct val="0"/>
              </a:spcBef>
              <a:spcAft>
                <a:spcPct val="0"/>
              </a:spcAft>
              <a:buClrTx/>
              <a:buSzTx/>
              <a:buNone/>
            </a:pPr>
            <a:r>
              <a:rPr lang="hr-HR" altLang="en-US" sz="3600" dirty="0" smtClean="0">
                <a:solidFill>
                  <a:schemeClr val="tx1"/>
                </a:solidFill>
                <a:latin typeface="Times New Roman" panose="02020603050405020304" pitchFamily="18" charset="0"/>
                <a:cs typeface="Times New Roman" panose="02020603050405020304" pitchFamily="18" charset="0"/>
              </a:rPr>
              <a:t>… </a:t>
            </a:r>
            <a:r>
              <a:rPr lang="en-US" altLang="en-US" sz="3600" dirty="0" smtClean="0">
                <a:solidFill>
                  <a:schemeClr val="tx1"/>
                </a:solidFill>
                <a:latin typeface="Times New Roman" panose="02020603050405020304" pitchFamily="18" charset="0"/>
                <a:cs typeface="Times New Roman" panose="02020603050405020304" pitchFamily="18" charset="0"/>
              </a:rPr>
              <a:t>refer </a:t>
            </a:r>
            <a:r>
              <a:rPr lang="en-US" altLang="en-US" sz="3600" dirty="0">
                <a:solidFill>
                  <a:schemeClr val="tx1"/>
                </a:solidFill>
                <a:latin typeface="Times New Roman" panose="02020603050405020304" pitchFamily="18" charset="0"/>
                <a:cs typeface="Times New Roman" panose="02020603050405020304" pitchFamily="18" charset="0"/>
              </a:rPr>
              <a:t>to the deliberate spreading of false or misleading information with the aim of manipulating public opinion or influencing decision-making processes. </a:t>
            </a:r>
            <a:endParaRPr lang="hr-HR" altLang="en-US" sz="3600" dirty="0" smtClean="0">
              <a:solidFill>
                <a:schemeClr val="tx1"/>
              </a:solidFill>
              <a:latin typeface="Times New Roman" panose="02020603050405020304" pitchFamily="18"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hr-HR" altLang="en-US" sz="3600" dirty="0">
                <a:solidFill>
                  <a:schemeClr val="tx1"/>
                </a:solidFill>
                <a:latin typeface="Times New Roman" panose="02020603050405020304" pitchFamily="18" charset="0"/>
                <a:cs typeface="Times New Roman" panose="02020603050405020304" pitchFamily="18" charset="0"/>
              </a:rPr>
              <a:t>	</a:t>
            </a:r>
            <a:r>
              <a:rPr lang="en-US" altLang="en-US" sz="3600" dirty="0" smtClean="0">
                <a:solidFill>
                  <a:schemeClr val="tx1"/>
                </a:solidFill>
                <a:latin typeface="Times New Roman" panose="02020603050405020304" pitchFamily="18" charset="0"/>
                <a:cs typeface="Times New Roman" panose="02020603050405020304" pitchFamily="18" charset="0"/>
              </a:rPr>
              <a:t>This </a:t>
            </a:r>
            <a:r>
              <a:rPr lang="en-US" altLang="en-US" sz="3600" dirty="0">
                <a:solidFill>
                  <a:schemeClr val="tx1"/>
                </a:solidFill>
                <a:latin typeface="Times New Roman" panose="02020603050405020304" pitchFamily="18" charset="0"/>
                <a:cs typeface="Times New Roman" panose="02020603050405020304" pitchFamily="18" charset="0"/>
              </a:rPr>
              <a:t>can involve the use of fake news stories, propaganda, or social media bots</a:t>
            </a:r>
            <a:r>
              <a:rPr lang="en-US" altLang="en-US" sz="3600" dirty="0" smtClean="0">
                <a:solidFill>
                  <a:schemeClr val="tx1"/>
                </a:solidFill>
                <a:latin typeface="Times New Roman" panose="02020603050405020304" pitchFamily="18" charset="0"/>
                <a:cs typeface="Times New Roman" panose="02020603050405020304" pitchFamily="18" charset="0"/>
              </a:rPr>
              <a:t>.</a:t>
            </a:r>
            <a:endParaRPr lang="en-US" alt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29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Misinformation &amp; Disinformation</a:t>
            </a:r>
            <a:endParaRPr lang="en-US" b="1"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p:txBody>
          <a:bodyPr>
            <a:normAutofit fontScale="70000" lnSpcReduction="20000"/>
          </a:bodyPr>
          <a:lstStyle/>
          <a:p>
            <a:pPr>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Misinformation and disinformation are both types of false or misleading </a:t>
            </a:r>
            <a:r>
              <a:rPr lang="en-US" b="1" dirty="0" smtClean="0">
                <a:latin typeface="Times New Roman" panose="02020603050405020304" pitchFamily="18" charset="0"/>
                <a:cs typeface="Times New Roman" panose="02020603050405020304" pitchFamily="18" charset="0"/>
              </a:rPr>
              <a:t>information</a:t>
            </a:r>
            <a:r>
              <a:rPr lang="hr-HR"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endParaRPr lang="hr-HR"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b="1" dirty="0" smtClean="0">
                <a:latin typeface="Times New Roman" panose="02020603050405020304" pitchFamily="18" charset="0"/>
                <a:cs typeface="Times New Roman" panose="02020603050405020304" pitchFamily="18" charset="0"/>
              </a:rPr>
              <a:t>Misinformation </a:t>
            </a:r>
            <a:r>
              <a:rPr lang="en-US" b="1" dirty="0">
                <a:latin typeface="Times New Roman" panose="02020603050405020304" pitchFamily="18" charset="0"/>
                <a:cs typeface="Times New Roman" panose="02020603050405020304" pitchFamily="18" charset="0"/>
              </a:rPr>
              <a:t>refers to information that is false or inaccurate, but may not necessarily be deliberately spread or intended to deceive. </a:t>
            </a:r>
            <a:endParaRPr lang="hr-HR"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b="1" dirty="0" smtClean="0">
                <a:latin typeface="Times New Roman" panose="02020603050405020304" pitchFamily="18" charset="0"/>
                <a:cs typeface="Times New Roman" panose="02020603050405020304" pitchFamily="18" charset="0"/>
              </a:rPr>
              <a:t>Disinformation</a:t>
            </a:r>
            <a:r>
              <a:rPr lang="hr-HR"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refers </a:t>
            </a:r>
            <a:r>
              <a:rPr lang="en-US" b="1" dirty="0">
                <a:latin typeface="Times New Roman" panose="02020603050405020304" pitchFamily="18" charset="0"/>
                <a:cs typeface="Times New Roman" panose="02020603050405020304" pitchFamily="18" charset="0"/>
              </a:rPr>
              <a:t>to deliberately false or misleading information that is spread with the intention of deceiving or manipulating people. </a:t>
            </a:r>
            <a:endParaRPr lang="hr-HR"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b="1" dirty="0" smtClean="0">
                <a:latin typeface="Times New Roman" panose="02020603050405020304" pitchFamily="18" charset="0"/>
                <a:cs typeface="Times New Roman" panose="02020603050405020304" pitchFamily="18" charset="0"/>
              </a:rPr>
              <a:t>Disinformation </a:t>
            </a:r>
            <a:r>
              <a:rPr lang="en-US" b="1" dirty="0">
                <a:latin typeface="Times New Roman" panose="02020603050405020304" pitchFamily="18" charset="0"/>
                <a:cs typeface="Times New Roman" panose="02020603050405020304" pitchFamily="18" charset="0"/>
              </a:rPr>
              <a:t>can be used for a variety of purposes, such as political propaganda, misinformation campaigns, or to promote a specific agenda or ideology.</a:t>
            </a:r>
          </a:p>
          <a:p>
            <a:pPr>
              <a:buFont typeface="Wingdings" panose="05000000000000000000" pitchFamily="2" charset="2"/>
              <a:buChar char="ü"/>
            </a:pPr>
            <a:r>
              <a:rPr lang="en-US" sz="3200" b="1" dirty="0" smtClean="0">
                <a:latin typeface="Times New Roman" panose="02020603050405020304" pitchFamily="18" charset="0"/>
                <a:cs typeface="Times New Roman" panose="02020603050405020304" pitchFamily="18" charset="0"/>
              </a:rPr>
              <a:t>The key difference between misinformation and disinformation is that misinformation may be unintentional or the result of innocent mistakes, while disinformation is deliberately created and spread with the intention of deceiving or manipulating people.</a:t>
            </a:r>
          </a:p>
          <a:p>
            <a:pPr>
              <a:buFont typeface="Wingdings" panose="05000000000000000000" pitchFamily="2" charset="2"/>
              <a:buChar char="ü"/>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503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Misuse of disinformation </a:t>
            </a:r>
            <a:endParaRPr lang="en-US" b="1"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1295401" y="2556932"/>
            <a:ext cx="9601196" cy="3780368"/>
          </a:xfrm>
        </p:spPr>
        <p:txBody>
          <a:bodyPr>
            <a:normAutofit lnSpcReduction="10000"/>
          </a:bodyPr>
          <a:lstStyle/>
          <a:p>
            <a:pPr>
              <a:buFont typeface="Wingdings" panose="05000000000000000000" pitchFamily="2" charset="2"/>
              <a:buChar char="Ø"/>
            </a:pPr>
            <a:r>
              <a:rPr lang="en-US" sz="3200" b="1" dirty="0" smtClean="0">
                <a:latin typeface="Times New Roman" panose="02020603050405020304" pitchFamily="18" charset="0"/>
                <a:cs typeface="Times New Roman" panose="02020603050405020304" pitchFamily="18" charset="0"/>
              </a:rPr>
              <a:t>Misleading </a:t>
            </a:r>
            <a:r>
              <a:rPr lang="en-US" sz="3200" b="1" dirty="0">
                <a:latin typeface="Times New Roman" panose="02020603050405020304" pitchFamily="18" charset="0"/>
                <a:cs typeface="Times New Roman" panose="02020603050405020304" pitchFamily="18" charset="0"/>
              </a:rPr>
              <a:t>the </a:t>
            </a:r>
            <a:r>
              <a:rPr lang="en-US" sz="3200" b="1" dirty="0" smtClean="0">
                <a:latin typeface="Times New Roman" panose="02020603050405020304" pitchFamily="18" charset="0"/>
                <a:cs typeface="Times New Roman" panose="02020603050405020304" pitchFamily="18" charset="0"/>
              </a:rPr>
              <a:t>Public</a:t>
            </a:r>
            <a:endParaRPr lang="hr-HR"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b="1" dirty="0" smtClean="0">
                <a:latin typeface="Times New Roman" panose="02020603050405020304" pitchFamily="18" charset="0"/>
                <a:cs typeface="Times New Roman" panose="02020603050405020304" pitchFamily="18" charset="0"/>
              </a:rPr>
              <a:t>Undermining Democracy </a:t>
            </a:r>
            <a:endParaRPr lang="hr-HR"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b="1" dirty="0" smtClean="0">
                <a:latin typeface="Times New Roman" panose="02020603050405020304" pitchFamily="18" charset="0"/>
                <a:cs typeface="Times New Roman" panose="02020603050405020304" pitchFamily="18" charset="0"/>
              </a:rPr>
              <a:t>Creating Division</a:t>
            </a:r>
            <a:endParaRPr lang="hr-HR"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b="1" dirty="0" smtClean="0">
                <a:latin typeface="Times New Roman" panose="02020603050405020304" pitchFamily="18" charset="0"/>
                <a:cs typeface="Times New Roman" panose="02020603050405020304" pitchFamily="18" charset="0"/>
              </a:rPr>
              <a:t>Distracting </a:t>
            </a:r>
            <a:r>
              <a:rPr lang="en-US" sz="3200" b="1" dirty="0">
                <a:latin typeface="Times New Roman" panose="02020603050405020304" pitchFamily="18" charset="0"/>
                <a:cs typeface="Times New Roman" panose="02020603050405020304" pitchFamily="18" charset="0"/>
              </a:rPr>
              <a:t>from Real </a:t>
            </a:r>
            <a:r>
              <a:rPr lang="en-US" sz="3200" b="1" dirty="0" smtClean="0">
                <a:latin typeface="Times New Roman" panose="02020603050405020304" pitchFamily="18" charset="0"/>
                <a:cs typeface="Times New Roman" panose="02020603050405020304" pitchFamily="18" charset="0"/>
              </a:rPr>
              <a:t>Issues </a:t>
            </a:r>
            <a:endParaRPr lang="hr-HR"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b="1" dirty="0" smtClean="0">
                <a:latin typeface="Times New Roman" panose="02020603050405020304" pitchFamily="18" charset="0"/>
                <a:cs typeface="Times New Roman" panose="02020603050405020304" pitchFamily="18" charset="0"/>
              </a:rPr>
              <a:t>Harming </a:t>
            </a:r>
            <a:r>
              <a:rPr lang="en-US" sz="3200" b="1" dirty="0">
                <a:latin typeface="Times New Roman" panose="02020603050405020304" pitchFamily="18" charset="0"/>
                <a:cs typeface="Times New Roman" panose="02020603050405020304" pitchFamily="18" charset="0"/>
              </a:rPr>
              <a:t>Individuals and </a:t>
            </a:r>
            <a:r>
              <a:rPr lang="en-US" sz="3200" b="1" dirty="0" smtClean="0">
                <a:latin typeface="Times New Roman" panose="02020603050405020304" pitchFamily="18" charset="0"/>
                <a:cs typeface="Times New Roman" panose="02020603050405020304" pitchFamily="18" charset="0"/>
              </a:rPr>
              <a:t>Organizations</a:t>
            </a:r>
            <a:endParaRPr lang="hr-HR"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b="1" dirty="0" smtClean="0">
                <a:latin typeface="Times New Roman" panose="02020603050405020304" pitchFamily="18" charset="0"/>
                <a:cs typeface="Times New Roman" panose="02020603050405020304" pitchFamily="18" charset="0"/>
              </a:rPr>
              <a:t>Impeding </a:t>
            </a:r>
            <a:r>
              <a:rPr lang="en-US" sz="3200" b="1" dirty="0">
                <a:latin typeface="Times New Roman" panose="02020603050405020304" pitchFamily="18" charset="0"/>
                <a:cs typeface="Times New Roman" panose="02020603050405020304" pitchFamily="18" charset="0"/>
              </a:rPr>
              <a:t>Scientific </a:t>
            </a:r>
            <a:r>
              <a:rPr lang="en-US" sz="3200" b="1" dirty="0" smtClean="0">
                <a:latin typeface="Times New Roman" panose="02020603050405020304" pitchFamily="18" charset="0"/>
                <a:cs typeface="Times New Roman" panose="02020603050405020304" pitchFamily="18" charset="0"/>
              </a:rPr>
              <a:t>Progress</a:t>
            </a:r>
            <a:endParaRPr lang="hr-HR"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hr-H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044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 Psychological drivers </a:t>
            </a:r>
            <a:endParaRPr lang="en-US" b="1"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1295401" y="2556932"/>
            <a:ext cx="9601196" cy="3640668"/>
          </a:xfrm>
        </p:spPr>
        <p:txBody>
          <a:bodyPr>
            <a:normAutofit lnSpcReduction="10000"/>
          </a:bodyPr>
          <a:lstStyle/>
          <a:p>
            <a:pPr marL="0" indent="0">
              <a:buNone/>
            </a:pPr>
            <a:r>
              <a:rPr lang="en-US" b="1" dirty="0"/>
              <a:t>There are several psychological drivers that can lead individuals to believe and perpetuate misinformation, as well as resist correction even when presented with accurate information. </a:t>
            </a:r>
            <a:endParaRPr lang="hr-HR" b="1" dirty="0" smtClean="0"/>
          </a:p>
          <a:p>
            <a:pPr>
              <a:buFont typeface="Wingdings" panose="05000000000000000000" pitchFamily="2" charset="2"/>
              <a:buChar char="Ø"/>
            </a:pPr>
            <a:r>
              <a:rPr lang="en-US" b="1" dirty="0"/>
              <a:t>Confirmation </a:t>
            </a:r>
            <a:r>
              <a:rPr lang="en-US" b="1" dirty="0" smtClean="0"/>
              <a:t>bias</a:t>
            </a:r>
            <a:endParaRPr lang="hr-HR" b="1" dirty="0"/>
          </a:p>
          <a:p>
            <a:pPr>
              <a:buFont typeface="Wingdings" panose="05000000000000000000" pitchFamily="2" charset="2"/>
              <a:buChar char="Ø"/>
            </a:pPr>
            <a:r>
              <a:rPr lang="en-US" b="1" dirty="0"/>
              <a:t>Cognitive </a:t>
            </a:r>
            <a:r>
              <a:rPr lang="en-US" b="1" dirty="0" smtClean="0"/>
              <a:t>dissonance</a:t>
            </a:r>
            <a:endParaRPr lang="hr-HR" b="1" dirty="0"/>
          </a:p>
          <a:p>
            <a:pPr>
              <a:buFont typeface="Wingdings" panose="05000000000000000000" pitchFamily="2" charset="2"/>
              <a:buChar char="Ø"/>
            </a:pPr>
            <a:r>
              <a:rPr lang="en-US" b="1" dirty="0"/>
              <a:t>Overconfidence and the illusion of knowledge </a:t>
            </a:r>
            <a:endParaRPr lang="hr-HR" b="1" dirty="0" smtClean="0"/>
          </a:p>
          <a:p>
            <a:pPr>
              <a:buFont typeface="Wingdings" panose="05000000000000000000" pitchFamily="2" charset="2"/>
              <a:buChar char="Ø"/>
            </a:pPr>
            <a:r>
              <a:rPr lang="en-US" b="1" dirty="0"/>
              <a:t>Social </a:t>
            </a:r>
            <a:r>
              <a:rPr lang="en-US" b="1" dirty="0" smtClean="0"/>
              <a:t>influence</a:t>
            </a:r>
            <a:endParaRPr lang="hr-HR" b="1" dirty="0" smtClean="0"/>
          </a:p>
          <a:p>
            <a:pPr>
              <a:buFont typeface="Wingdings" panose="05000000000000000000" pitchFamily="2" charset="2"/>
              <a:buChar char="Ø"/>
            </a:pPr>
            <a:r>
              <a:rPr lang="en-US" b="1" dirty="0"/>
              <a:t>Emotional reasoning</a:t>
            </a:r>
          </a:p>
        </p:txBody>
      </p:sp>
    </p:spTree>
    <p:extLst>
      <p:ext uri="{BB962C8B-B14F-4D97-AF65-F5344CB8AC3E}">
        <p14:creationId xmlns:p14="http://schemas.microsoft.com/office/powerpoint/2010/main" val="3570808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Resist correction</a:t>
            </a:r>
            <a:endParaRPr lang="en-US" b="1"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1295401" y="2556932"/>
            <a:ext cx="9601196" cy="3831168"/>
          </a:xfrm>
        </p:spPr>
        <p:txBody>
          <a:bodyPr>
            <a:normAutofit fontScale="85000" lnSpcReduction="20000"/>
          </a:bodyPr>
          <a:lstStyle/>
          <a:p>
            <a:pPr lvl="0">
              <a:lnSpc>
                <a:spcPct val="100000"/>
              </a:lnSpc>
              <a:spcBef>
                <a:spcPts val="0"/>
              </a:spcBef>
              <a:buFont typeface="Wingdings" panose="05000000000000000000" pitchFamily="2" charset="2"/>
              <a:buChar char="Ø"/>
              <a:defRPr/>
            </a:pPr>
            <a:r>
              <a:rPr lang="en-US" b="1" dirty="0"/>
              <a:t>When people encounter accurate information that contradicts their beliefs, they may resist correction because it threatens their sense of identity and can be psychologically uncomfortable. This can lead to motivated reasoning, where people selectively evaluate and interpret information in a way that supports their existing beliefs and ignores evidence to the contrary.</a:t>
            </a:r>
            <a:r>
              <a:rPr lang="hr-HR" b="1" dirty="0"/>
              <a:t> </a:t>
            </a:r>
          </a:p>
          <a:p>
            <a:pPr lvl="0">
              <a:lnSpc>
                <a:spcPct val="100000"/>
              </a:lnSpc>
              <a:spcBef>
                <a:spcPts val="0"/>
              </a:spcBef>
              <a:buFont typeface="Wingdings" panose="05000000000000000000" pitchFamily="2" charset="2"/>
              <a:buChar char="Ø"/>
              <a:defRPr/>
            </a:pPr>
            <a:r>
              <a:rPr lang="en-US" b="1" dirty="0" smtClean="0"/>
              <a:t>Overcoming </a:t>
            </a:r>
            <a:r>
              <a:rPr lang="en-US" b="1" dirty="0"/>
              <a:t>misinformation belief and resistance to correction requires addressing these psychological drivers, which can be challenging</a:t>
            </a:r>
            <a:r>
              <a:rPr lang="en-US" b="1" dirty="0" smtClean="0"/>
              <a:t>.</a:t>
            </a:r>
            <a:endParaRPr lang="hr-HR" b="1" dirty="0" smtClean="0"/>
          </a:p>
          <a:p>
            <a:pPr lvl="0">
              <a:lnSpc>
                <a:spcPct val="100000"/>
              </a:lnSpc>
              <a:spcBef>
                <a:spcPts val="0"/>
              </a:spcBef>
              <a:buFont typeface="Wingdings" panose="05000000000000000000" pitchFamily="2" charset="2"/>
              <a:buChar char="Ø"/>
              <a:defRPr/>
            </a:pPr>
            <a:r>
              <a:rPr lang="en-US" b="1" dirty="0" smtClean="0"/>
              <a:t>Effective </a:t>
            </a:r>
            <a:r>
              <a:rPr lang="en-US" b="1" dirty="0"/>
              <a:t>strategies may include using messaging that appeals to emotions and values, highlighting the consensus of scientific experts, providing clear and compelling evidence, and presenting corrections in a non-threatening and non-judgmental manner</a:t>
            </a:r>
            <a:r>
              <a:rPr lang="en-US" b="1" dirty="0" smtClean="0"/>
              <a:t>.</a:t>
            </a:r>
            <a:endParaRPr lang="hr-HR" b="1" dirty="0" smtClean="0"/>
          </a:p>
          <a:p>
            <a:pPr lvl="0">
              <a:lnSpc>
                <a:spcPct val="100000"/>
              </a:lnSpc>
              <a:spcBef>
                <a:spcPts val="0"/>
              </a:spcBef>
              <a:buFont typeface="Wingdings" panose="05000000000000000000" pitchFamily="2" charset="2"/>
              <a:buChar char="Ø"/>
              <a:defRPr/>
            </a:pPr>
            <a:r>
              <a:rPr lang="en-US" b="1" dirty="0" smtClean="0"/>
              <a:t> </a:t>
            </a:r>
            <a:r>
              <a:rPr lang="en-US" b="1" dirty="0"/>
              <a:t>It is also important to promote critical thinking skills and media literacy education to help people evaluate information more objectively and resist misinformation.</a:t>
            </a:r>
          </a:p>
          <a:p>
            <a:pPr>
              <a:buFont typeface="Wingdings" panose="05000000000000000000" pitchFamily="2" charset="2"/>
              <a:buChar char="Ø"/>
            </a:pPr>
            <a:endParaRPr lang="en-US" b="1" dirty="0"/>
          </a:p>
        </p:txBody>
      </p:sp>
    </p:spTree>
    <p:extLst>
      <p:ext uri="{BB962C8B-B14F-4D97-AF65-F5344CB8AC3E}">
        <p14:creationId xmlns:p14="http://schemas.microsoft.com/office/powerpoint/2010/main" val="1632214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Develop critical thinking skills </a:t>
            </a:r>
            <a:endParaRPr lang="en-US" b="1"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1295401" y="2556932"/>
            <a:ext cx="9601196" cy="3780368"/>
          </a:xfrm>
        </p:spPr>
        <p:txBody>
          <a:bodyPr>
            <a:normAutofit fontScale="85000" lnSpcReduction="20000"/>
          </a:bodyPr>
          <a:lstStyle/>
          <a:p>
            <a:pPr marL="0" indent="0">
              <a:buNone/>
            </a:pPr>
            <a:r>
              <a:rPr lang="en-US" b="1" dirty="0" smtClean="0"/>
              <a:t>Teach </a:t>
            </a:r>
            <a:r>
              <a:rPr lang="en-US" b="1" dirty="0"/>
              <a:t>critical thinking skills: </a:t>
            </a:r>
            <a:endParaRPr lang="hr-HR" b="1" dirty="0"/>
          </a:p>
          <a:p>
            <a:pPr>
              <a:buFont typeface="Wingdings" panose="05000000000000000000" pitchFamily="2" charset="2"/>
              <a:buChar char="ü"/>
            </a:pPr>
            <a:r>
              <a:rPr lang="en-US" b="1" dirty="0" smtClean="0"/>
              <a:t>Begin </a:t>
            </a:r>
            <a:r>
              <a:rPr lang="en-US" b="1" dirty="0"/>
              <a:t>by defining critical thinking and </a:t>
            </a:r>
            <a:r>
              <a:rPr lang="en-US" b="1" dirty="0" smtClean="0"/>
              <a:t>explaining </a:t>
            </a:r>
            <a:r>
              <a:rPr lang="en-US" b="1" dirty="0"/>
              <a:t>why it is important. </a:t>
            </a:r>
            <a:endParaRPr lang="hr-HR" b="1" dirty="0" smtClean="0"/>
          </a:p>
          <a:p>
            <a:pPr>
              <a:buFont typeface="Wingdings" panose="05000000000000000000" pitchFamily="2" charset="2"/>
              <a:buChar char="ü"/>
            </a:pPr>
            <a:r>
              <a:rPr lang="en-US" b="1" dirty="0" smtClean="0"/>
              <a:t>Provide </a:t>
            </a:r>
            <a:r>
              <a:rPr lang="en-US" b="1" dirty="0"/>
              <a:t>examples of situations where critical thinking is necessary and </a:t>
            </a:r>
            <a:r>
              <a:rPr lang="en-US" b="1" dirty="0" smtClean="0"/>
              <a:t>show </a:t>
            </a:r>
            <a:r>
              <a:rPr lang="en-US" b="1" dirty="0"/>
              <a:t>how it can be applied in everyday life</a:t>
            </a:r>
            <a:r>
              <a:rPr lang="en-US" b="1" dirty="0" smtClean="0"/>
              <a:t>.</a:t>
            </a:r>
            <a:endParaRPr lang="hr-HR" b="1" dirty="0" smtClean="0"/>
          </a:p>
          <a:p>
            <a:pPr>
              <a:buFont typeface="Wingdings" panose="05000000000000000000" pitchFamily="2" charset="2"/>
              <a:buChar char="ü"/>
            </a:pPr>
            <a:r>
              <a:rPr lang="en-US" b="1" dirty="0"/>
              <a:t>Teach how to ask </a:t>
            </a:r>
            <a:r>
              <a:rPr lang="en-US" b="1" dirty="0" smtClean="0"/>
              <a:t>questions </a:t>
            </a:r>
            <a:endParaRPr lang="hr-HR" b="1" dirty="0" smtClean="0"/>
          </a:p>
          <a:p>
            <a:pPr>
              <a:buFont typeface="Wingdings" panose="05000000000000000000" pitchFamily="2" charset="2"/>
              <a:buChar char="ü"/>
            </a:pPr>
            <a:r>
              <a:rPr lang="en-US" b="1" dirty="0" smtClean="0"/>
              <a:t>Encourage </a:t>
            </a:r>
            <a:r>
              <a:rPr lang="en-US" b="1" dirty="0"/>
              <a:t>independent </a:t>
            </a:r>
            <a:r>
              <a:rPr lang="en-US" b="1" dirty="0" smtClean="0"/>
              <a:t>thinking</a:t>
            </a:r>
            <a:endParaRPr lang="hr-HR" b="1" dirty="0" smtClean="0"/>
          </a:p>
          <a:p>
            <a:pPr>
              <a:buFont typeface="Wingdings" panose="05000000000000000000" pitchFamily="2" charset="2"/>
              <a:buChar char="ü"/>
            </a:pPr>
            <a:r>
              <a:rPr lang="en-US" b="1" dirty="0" smtClean="0"/>
              <a:t>Teach </a:t>
            </a:r>
            <a:r>
              <a:rPr lang="en-US" b="1" dirty="0"/>
              <a:t>how to evaluate </a:t>
            </a:r>
            <a:r>
              <a:rPr lang="en-US" b="1" dirty="0" smtClean="0"/>
              <a:t>evidence</a:t>
            </a:r>
            <a:endParaRPr lang="hr-HR" b="1" dirty="0" smtClean="0"/>
          </a:p>
          <a:p>
            <a:pPr>
              <a:buFont typeface="Wingdings" panose="05000000000000000000" pitchFamily="2" charset="2"/>
              <a:buChar char="ü"/>
            </a:pPr>
            <a:r>
              <a:rPr lang="en-US" b="1" dirty="0" smtClean="0"/>
              <a:t>Teach </a:t>
            </a:r>
            <a:r>
              <a:rPr lang="en-US" b="1" dirty="0"/>
              <a:t>how to recognize logical </a:t>
            </a:r>
            <a:r>
              <a:rPr lang="en-US" b="1" dirty="0" smtClean="0"/>
              <a:t>fallacies</a:t>
            </a:r>
            <a:endParaRPr lang="hr-HR" b="1" dirty="0" smtClean="0"/>
          </a:p>
          <a:p>
            <a:pPr>
              <a:buFont typeface="Wingdings" panose="05000000000000000000" pitchFamily="2" charset="2"/>
              <a:buChar char="ü"/>
            </a:pPr>
            <a:r>
              <a:rPr lang="en-US" b="1" dirty="0" smtClean="0"/>
              <a:t>Provide </a:t>
            </a:r>
            <a:r>
              <a:rPr lang="en-US" b="1" dirty="0"/>
              <a:t>opportunities to </a:t>
            </a:r>
            <a:r>
              <a:rPr lang="en-US" b="1" dirty="0" smtClean="0"/>
              <a:t>practice</a:t>
            </a:r>
            <a:endParaRPr lang="hr-HR" b="1" dirty="0" smtClean="0"/>
          </a:p>
          <a:p>
            <a:pPr>
              <a:buFont typeface="Wingdings" panose="05000000000000000000" pitchFamily="2" charset="2"/>
              <a:buChar char="ü"/>
            </a:pPr>
            <a:r>
              <a:rPr lang="en-US" b="1" dirty="0" smtClean="0"/>
              <a:t>Encourage </a:t>
            </a:r>
            <a:r>
              <a:rPr lang="en-US" b="1" dirty="0"/>
              <a:t>discussion and </a:t>
            </a:r>
            <a:r>
              <a:rPr lang="en-US" b="1" dirty="0" smtClean="0"/>
              <a:t>debate</a:t>
            </a:r>
            <a:endParaRPr lang="en-US" b="1" dirty="0"/>
          </a:p>
        </p:txBody>
      </p:sp>
    </p:spTree>
    <p:extLst>
      <p:ext uri="{BB962C8B-B14F-4D97-AF65-F5344CB8AC3E}">
        <p14:creationId xmlns:p14="http://schemas.microsoft.com/office/powerpoint/2010/main" val="1589356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Promote media literacy education </a:t>
            </a:r>
            <a:endParaRPr lang="en-US" b="1"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p:txBody>
          <a:bodyPr>
            <a:normAutofit fontScale="92500" lnSpcReduction="20000"/>
          </a:bodyPr>
          <a:lstStyle/>
          <a:p>
            <a:pPr>
              <a:buFont typeface="Wingdings" panose="05000000000000000000" pitchFamily="2" charset="2"/>
              <a:buChar char="Ø"/>
            </a:pPr>
            <a:r>
              <a:rPr lang="en-US" b="1" dirty="0" smtClean="0"/>
              <a:t>To develop ability to identify sources of information. </a:t>
            </a:r>
          </a:p>
          <a:p>
            <a:pPr>
              <a:buFont typeface="Wingdings" panose="05000000000000000000" pitchFamily="2" charset="2"/>
              <a:buChar char="Ø"/>
            </a:pPr>
            <a:r>
              <a:rPr lang="en-US" b="1" dirty="0" smtClean="0"/>
              <a:t>To evaluate the quality of evidence and recognize common biases that may influence information.</a:t>
            </a:r>
          </a:p>
          <a:p>
            <a:pPr>
              <a:buFont typeface="Wingdings" panose="05000000000000000000" pitchFamily="2" charset="2"/>
              <a:buChar char="Ø"/>
            </a:pPr>
            <a:r>
              <a:rPr lang="en-US" b="1" dirty="0" smtClean="0"/>
              <a:t>To recognize the influence of media on their attitudes and beliefs. </a:t>
            </a:r>
          </a:p>
          <a:p>
            <a:pPr>
              <a:buFont typeface="Wingdings" panose="05000000000000000000" pitchFamily="2" charset="2"/>
              <a:buChar char="Ø"/>
            </a:pPr>
            <a:r>
              <a:rPr lang="en-US" b="1" dirty="0" smtClean="0"/>
              <a:t>Individuals can identify the messages being conveyed and develop their own opinions based on objective evaluation.</a:t>
            </a:r>
          </a:p>
          <a:p>
            <a:pPr>
              <a:buFont typeface="Wingdings" panose="05000000000000000000" pitchFamily="2" charset="2"/>
              <a:buChar char="Ø"/>
            </a:pPr>
            <a:r>
              <a:rPr lang="en-US" b="1" dirty="0" smtClean="0"/>
              <a:t>To teach individuals how to evaluate information critically, </a:t>
            </a:r>
          </a:p>
          <a:p>
            <a:pPr marL="0" indent="0">
              <a:buNone/>
            </a:pPr>
            <a:r>
              <a:rPr lang="en-US" b="1" dirty="0" smtClean="0"/>
              <a:t>By promoting media literacy, we can equip individuals with the skills necessary to navigate the digital world with confidence and discernment.</a:t>
            </a:r>
          </a:p>
          <a:p>
            <a:endParaRPr lang="en-US" b="1" dirty="0"/>
          </a:p>
        </p:txBody>
      </p:sp>
    </p:spTree>
    <p:extLst>
      <p:ext uri="{BB962C8B-B14F-4D97-AF65-F5344CB8AC3E}">
        <p14:creationId xmlns:p14="http://schemas.microsoft.com/office/powerpoint/2010/main" val="1549096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Encourage skepticism </a:t>
            </a:r>
            <a:endParaRPr lang="en-US" b="1"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1295401" y="2556932"/>
            <a:ext cx="9601196" cy="3780368"/>
          </a:xfrm>
        </p:spPr>
        <p:txBody>
          <a:bodyPr>
            <a:normAutofit fontScale="77500" lnSpcReduction="20000"/>
          </a:bodyPr>
          <a:lstStyle/>
          <a:p>
            <a:pPr>
              <a:buFont typeface="Wingdings" panose="05000000000000000000" pitchFamily="2" charset="2"/>
              <a:buChar char="ü"/>
            </a:pPr>
            <a:r>
              <a:rPr lang="en-US" b="1" dirty="0" smtClean="0"/>
              <a:t>Skepticism </a:t>
            </a:r>
            <a:r>
              <a:rPr lang="en-US" b="1" dirty="0"/>
              <a:t>can help people avoid being misled by false or misleading information and make better-informed decisions.</a:t>
            </a:r>
          </a:p>
          <a:p>
            <a:pPr>
              <a:buFont typeface="Wingdings" panose="05000000000000000000" pitchFamily="2" charset="2"/>
              <a:buChar char="ü"/>
            </a:pPr>
            <a:r>
              <a:rPr lang="en-US" b="1" dirty="0"/>
              <a:t>To encourage skepticism, it's important to teach people to critically evaluate information they encounter. </a:t>
            </a:r>
            <a:endParaRPr lang="hr-HR" b="1" dirty="0" smtClean="0"/>
          </a:p>
          <a:p>
            <a:pPr>
              <a:buFont typeface="Wingdings" panose="05000000000000000000" pitchFamily="2" charset="2"/>
              <a:buChar char="ü"/>
            </a:pPr>
            <a:r>
              <a:rPr lang="en-US" b="1" dirty="0" smtClean="0"/>
              <a:t>This </a:t>
            </a:r>
            <a:r>
              <a:rPr lang="en-US" b="1" dirty="0"/>
              <a:t>can involve asking questions such </a:t>
            </a:r>
            <a:r>
              <a:rPr lang="en-US" b="1" dirty="0" smtClean="0"/>
              <a:t>as:</a:t>
            </a:r>
            <a:r>
              <a:rPr lang="hr-HR" b="1" dirty="0" smtClean="0"/>
              <a:t> </a:t>
            </a:r>
            <a:r>
              <a:rPr lang="en-US" b="1" dirty="0" smtClean="0"/>
              <a:t>What </a:t>
            </a:r>
            <a:r>
              <a:rPr lang="en-US" b="1" dirty="0"/>
              <a:t>evidence supports this claim? Who is making this claim, and what are their motivations? Are there alternative explanations for this information? Is this information consistent with what I already know or </a:t>
            </a:r>
            <a:r>
              <a:rPr lang="en-US" b="1" dirty="0" smtClean="0"/>
              <a:t>believe?</a:t>
            </a:r>
            <a:r>
              <a:rPr lang="hr-HR" b="1" dirty="0" smtClean="0"/>
              <a:t> </a:t>
            </a:r>
          </a:p>
          <a:p>
            <a:pPr>
              <a:buFont typeface="Wingdings" panose="05000000000000000000" pitchFamily="2" charset="2"/>
              <a:buChar char="ü"/>
            </a:pPr>
            <a:r>
              <a:rPr lang="en-US" b="1" dirty="0" smtClean="0"/>
              <a:t>Encouraging </a:t>
            </a:r>
            <a:r>
              <a:rPr lang="en-US" b="1" dirty="0"/>
              <a:t>skepticism can also help people be open to changing their beliefs when presented with new evidence, rather than holding onto outdated or incorrect ideas.</a:t>
            </a:r>
          </a:p>
          <a:p>
            <a:pPr>
              <a:buFont typeface="Wingdings" panose="05000000000000000000" pitchFamily="2" charset="2"/>
              <a:buChar char="ü"/>
            </a:pPr>
            <a:r>
              <a:rPr lang="en-US" b="1" dirty="0"/>
              <a:t>It's also important to recognize that skepticism is not the same as cynicism or distrust. </a:t>
            </a:r>
            <a:r>
              <a:rPr lang="en-US" b="1" dirty="0" smtClean="0"/>
              <a:t>Skepticism </a:t>
            </a:r>
            <a:r>
              <a:rPr lang="en-US" b="1" dirty="0"/>
              <a:t>involves a healthy dose of questioning and critical thinking, while cynicism and distrust can lead to a lack of engagement and apathy. </a:t>
            </a:r>
            <a:endParaRPr lang="hr-HR" b="1" dirty="0" smtClean="0"/>
          </a:p>
          <a:p>
            <a:pPr>
              <a:buFont typeface="Wingdings" panose="05000000000000000000" pitchFamily="2" charset="2"/>
              <a:buChar char="ü"/>
            </a:pPr>
            <a:endParaRPr lang="en-US" b="1" dirty="0"/>
          </a:p>
        </p:txBody>
      </p:sp>
    </p:spTree>
    <p:extLst>
      <p:ext uri="{BB962C8B-B14F-4D97-AF65-F5344CB8AC3E}">
        <p14:creationId xmlns:p14="http://schemas.microsoft.com/office/powerpoint/2010/main" val="3407058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Provide diverse perspectives</a:t>
            </a:r>
            <a:endParaRPr lang="en-US" b="1"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p:txBody>
          <a:bodyPr>
            <a:normAutofit lnSpcReduction="10000"/>
          </a:bodyPr>
          <a:lstStyle/>
          <a:p>
            <a:pPr>
              <a:buFont typeface="Wingdings" panose="05000000000000000000" pitchFamily="2" charset="2"/>
              <a:buChar char="ü"/>
            </a:pPr>
            <a:r>
              <a:rPr lang="en-US" sz="3600" b="1" dirty="0" smtClean="0"/>
              <a:t>From </a:t>
            </a:r>
            <a:r>
              <a:rPr lang="en-US" sz="3600" b="1" dirty="0"/>
              <a:t>a sociological </a:t>
            </a:r>
            <a:r>
              <a:rPr lang="en-US" sz="3600" b="1" dirty="0" smtClean="0"/>
              <a:t>perspective</a:t>
            </a:r>
            <a:endParaRPr lang="hr-HR" sz="3600" b="1" dirty="0" smtClean="0"/>
          </a:p>
          <a:p>
            <a:pPr>
              <a:buFont typeface="Wingdings" panose="05000000000000000000" pitchFamily="2" charset="2"/>
              <a:buChar char="ü"/>
            </a:pPr>
            <a:r>
              <a:rPr lang="en-US" sz="3600" b="1" dirty="0" smtClean="0"/>
              <a:t>From </a:t>
            </a:r>
            <a:r>
              <a:rPr lang="en-US" sz="3600" b="1" dirty="0"/>
              <a:t>a psychological </a:t>
            </a:r>
            <a:r>
              <a:rPr lang="en-US" sz="3600" b="1" dirty="0" smtClean="0"/>
              <a:t>perspective</a:t>
            </a:r>
            <a:endParaRPr lang="hr-HR" sz="3600" b="1" dirty="0" smtClean="0"/>
          </a:p>
          <a:p>
            <a:pPr>
              <a:buFont typeface="Wingdings" panose="05000000000000000000" pitchFamily="2" charset="2"/>
              <a:buChar char="ü"/>
            </a:pPr>
            <a:r>
              <a:rPr lang="en-US" sz="3600" b="1" dirty="0" smtClean="0"/>
              <a:t>From </a:t>
            </a:r>
            <a:r>
              <a:rPr lang="en-US" sz="3600" b="1" dirty="0"/>
              <a:t>an economic </a:t>
            </a:r>
            <a:r>
              <a:rPr lang="en-US" sz="3600" b="1" dirty="0" smtClean="0"/>
              <a:t>perspective</a:t>
            </a:r>
            <a:endParaRPr lang="hr-HR" sz="3600" b="1" dirty="0" smtClean="0"/>
          </a:p>
          <a:p>
            <a:pPr>
              <a:buFont typeface="Wingdings" panose="05000000000000000000" pitchFamily="2" charset="2"/>
              <a:buChar char="ü"/>
            </a:pPr>
            <a:r>
              <a:rPr lang="en-US" sz="3600" b="1" dirty="0" smtClean="0"/>
              <a:t>From </a:t>
            </a:r>
            <a:r>
              <a:rPr lang="en-US" sz="3600" b="1" dirty="0"/>
              <a:t>a political </a:t>
            </a:r>
            <a:r>
              <a:rPr lang="en-US" sz="3600" b="1" dirty="0" smtClean="0"/>
              <a:t>perspective</a:t>
            </a:r>
            <a:endParaRPr lang="hr-HR" sz="3600" b="1" dirty="0" smtClean="0"/>
          </a:p>
          <a:p>
            <a:pPr>
              <a:buFont typeface="Wingdings" panose="05000000000000000000" pitchFamily="2" charset="2"/>
              <a:buChar char="ü"/>
            </a:pPr>
            <a:r>
              <a:rPr lang="en-US" sz="3600" b="1" dirty="0" smtClean="0"/>
              <a:t>From </a:t>
            </a:r>
            <a:r>
              <a:rPr lang="en-US" sz="3600" b="1" dirty="0"/>
              <a:t>a moral </a:t>
            </a:r>
            <a:r>
              <a:rPr lang="en-US" sz="3600" b="1" dirty="0" smtClean="0"/>
              <a:t>perspective</a:t>
            </a:r>
            <a:endParaRPr lang="hr-HR" sz="3600" b="1" dirty="0" smtClean="0"/>
          </a:p>
        </p:txBody>
      </p:sp>
    </p:spTree>
    <p:extLst>
      <p:ext uri="{BB962C8B-B14F-4D97-AF65-F5344CB8AC3E}">
        <p14:creationId xmlns:p14="http://schemas.microsoft.com/office/powerpoint/2010/main" val="293470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endParaRPr lang="hr-HR" dirty="0"/>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05"/>
            <a:ext cx="12192000" cy="4033812"/>
          </a:xfrm>
          <a:prstGeom prst="rect">
            <a:avLst/>
          </a:prstGeom>
          <a:solidFill>
            <a:schemeClr val="accent1"/>
          </a:solidFill>
          <a:ln>
            <a:noFill/>
          </a:ln>
        </p:spPr>
      </p:pic>
      <p:sp>
        <p:nvSpPr>
          <p:cNvPr id="11268" name="Rectangle 5"/>
          <p:cNvSpPr>
            <a:spLocks noChangeArrowheads="1"/>
          </p:cNvSpPr>
          <p:nvPr/>
        </p:nvSpPr>
        <p:spPr bwMode="auto">
          <a:xfrm>
            <a:off x="2089150" y="3429001"/>
            <a:ext cx="7939088" cy="449263"/>
          </a:xfrm>
          <a:prstGeom prst="rect">
            <a:avLst/>
          </a:prstGeom>
          <a:solidFill>
            <a:srgbClr val="000080"/>
          </a:solidFill>
          <a:ln w="9525">
            <a:solidFill>
              <a:schemeClr val="bg1"/>
            </a:solidFill>
            <a:miter lim="800000"/>
            <a:headEnd/>
            <a:tailEnd/>
          </a:ln>
          <a:effectLst>
            <a:outerShdw dist="50800" dir="5400000" algn="ctr" rotWithShape="0">
              <a:srgbClr val="00003C">
                <a:alpha val="50000"/>
              </a:srgbClr>
            </a:outerShdw>
          </a:effectLst>
        </p:spPr>
        <p:txBody>
          <a:bodyPr tIns="6840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hr-HR" altLang="sr-Latn-RS" sz="1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anose="020B0604020202020204" pitchFamily="34" charset="0"/>
              </a:rPr>
              <a:t>G E N E R A L  P O L I C E  D I R E C T O R A T E</a:t>
            </a:r>
            <a:endParaRPr kumimoji="0" lang="en-US" altLang="sr-Latn-RS" sz="1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anose="020B0604020202020204" pitchFamily="34" charset="0"/>
            </a:endParaRPr>
          </a:p>
        </p:txBody>
      </p:sp>
      <p:sp>
        <p:nvSpPr>
          <p:cNvPr id="5" name="Rectangle 4"/>
          <p:cNvSpPr/>
          <p:nvPr/>
        </p:nvSpPr>
        <p:spPr>
          <a:xfrm>
            <a:off x="1857982" y="4527503"/>
            <a:ext cx="4032250" cy="5001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400" b="1" i="0" u="none" strike="noStrike" kern="1200" cap="none" spc="0" normalizeH="0" baseline="0" noProof="0" dirty="0">
                <a:ln>
                  <a:noFill/>
                </a:ln>
                <a:solidFill>
                  <a:prstClr val="black"/>
                </a:solidFill>
                <a:effectLst/>
                <a:uLnTx/>
                <a:uFillTx/>
                <a:latin typeface="Calibri"/>
                <a:ea typeface="+mn-ea"/>
                <a:cs typeface="+mn-cs"/>
              </a:rPr>
              <a:t>PUBLIC ORDER AND SECURITY DIRECTORATE</a:t>
            </a:r>
            <a:endParaRPr kumimoji="0" lang="en-US" altLang="sr-Latn-R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1847850" y="5101453"/>
            <a:ext cx="4032250" cy="4931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600" b="1" i="0" u="none" strike="noStrike" kern="1200" cap="none" spc="0" normalizeH="0" baseline="0" noProof="0" dirty="0">
                <a:ln>
                  <a:noFill/>
                </a:ln>
                <a:solidFill>
                  <a:prstClr val="black"/>
                </a:solidFill>
                <a:effectLst/>
                <a:uLnTx/>
                <a:uFillTx/>
                <a:latin typeface="Calibri"/>
                <a:ea typeface="+mn-ea"/>
                <a:cs typeface="+mn-cs"/>
              </a:rPr>
              <a:t>CRIMINAL </a:t>
            </a:r>
            <a:r>
              <a:rPr kumimoji="0" lang="en-US" altLang="sr-Latn-RS" sz="1600" b="1" i="0" u="none" strike="noStrike" kern="1200" cap="none" spc="0" normalizeH="0" baseline="0" noProof="0" dirty="0">
                <a:ln>
                  <a:noFill/>
                </a:ln>
                <a:solidFill>
                  <a:prstClr val="black"/>
                </a:solidFill>
                <a:effectLst/>
                <a:uLnTx/>
                <a:uFillTx/>
                <a:latin typeface="Calibri"/>
                <a:ea typeface="+mn-ea"/>
                <a:cs typeface="+mn-cs"/>
              </a:rPr>
              <a:t>POLICE</a:t>
            </a:r>
            <a:r>
              <a:rPr kumimoji="0" lang="hr-HR" altLang="sr-Latn-RS" sz="1600" b="1" i="0" u="none" strike="noStrike" kern="1200" cap="none" spc="0" normalizeH="0" baseline="0" noProof="0" dirty="0">
                <a:ln>
                  <a:noFill/>
                </a:ln>
                <a:solidFill>
                  <a:prstClr val="black"/>
                </a:solidFill>
                <a:effectLst/>
                <a:uLnTx/>
                <a:uFillTx/>
                <a:latin typeface="Calibri"/>
                <a:ea typeface="+mn-ea"/>
                <a:cs typeface="+mn-cs"/>
              </a:rPr>
              <a:t> DIRECTORATE</a:t>
            </a:r>
            <a:endParaRPr kumimoji="0" lang="en-US" altLang="sr-Latn-R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1847850" y="5670552"/>
            <a:ext cx="4032250" cy="48572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600" b="1" i="0" u="none" strike="noStrike" kern="1200" cap="none" spc="0" normalizeH="0" baseline="0" noProof="0" dirty="0">
                <a:ln>
                  <a:noFill/>
                </a:ln>
                <a:solidFill>
                  <a:prstClr val="black"/>
                </a:solidFill>
                <a:effectLst/>
                <a:uLnTx/>
                <a:uFillTx/>
                <a:latin typeface="Calibri"/>
                <a:ea typeface="+mn-ea"/>
                <a:cs typeface="+mn-cs"/>
              </a:rPr>
              <a:t>BORDER </a:t>
            </a:r>
            <a:r>
              <a:rPr kumimoji="0" lang="en-US" altLang="sr-Latn-RS" sz="1600" b="1" i="0" u="none" strike="noStrike" kern="1200" cap="none" spc="0" normalizeH="0" baseline="0" noProof="0" dirty="0">
                <a:ln>
                  <a:noFill/>
                </a:ln>
                <a:solidFill>
                  <a:prstClr val="black"/>
                </a:solidFill>
                <a:effectLst/>
                <a:uLnTx/>
                <a:uFillTx/>
                <a:latin typeface="Calibri"/>
                <a:ea typeface="+mn-ea"/>
                <a:cs typeface="+mn-cs"/>
              </a:rPr>
              <a:t>POLICE</a:t>
            </a:r>
            <a:r>
              <a:rPr kumimoji="0" lang="hr-HR" altLang="sr-Latn-RS" sz="1600" b="1" i="0" u="none" strike="noStrike" kern="1200" cap="none" spc="0" normalizeH="0" baseline="0" noProof="0" dirty="0">
                <a:ln>
                  <a:noFill/>
                </a:ln>
                <a:solidFill>
                  <a:prstClr val="black"/>
                </a:solidFill>
                <a:effectLst/>
                <a:uLnTx/>
                <a:uFillTx/>
                <a:latin typeface="Calibri"/>
                <a:ea typeface="+mn-ea"/>
                <a:cs typeface="+mn-cs"/>
              </a:rPr>
              <a:t> DIRECTORATE</a:t>
            </a:r>
            <a:endParaRPr kumimoji="0" lang="en-US" altLang="sr-Latn-R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6213149" y="5118966"/>
            <a:ext cx="4251325" cy="43887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600" b="1" i="0" u="none" strike="noStrike" kern="1200" cap="none" spc="0" normalizeH="0" baseline="0" noProof="0" dirty="0">
                <a:ln>
                  <a:noFill/>
                </a:ln>
                <a:solidFill>
                  <a:prstClr val="black"/>
                </a:solidFill>
                <a:effectLst/>
                <a:uLnTx/>
                <a:uFillTx/>
                <a:latin typeface="Calibri"/>
                <a:ea typeface="+mn-ea"/>
                <a:cs typeface="+mn-cs"/>
              </a:rPr>
              <a:t>INTERVENTION COMMAND</a:t>
            </a:r>
          </a:p>
        </p:txBody>
      </p:sp>
      <p:sp>
        <p:nvSpPr>
          <p:cNvPr id="20" name="Rectangle 19"/>
          <p:cNvSpPr/>
          <p:nvPr/>
        </p:nvSpPr>
        <p:spPr>
          <a:xfrm>
            <a:off x="6214737" y="5622927"/>
            <a:ext cx="4249737" cy="5333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600" b="1" i="0" u="none" strike="noStrike" kern="1200" cap="none" spc="0" normalizeH="0" baseline="0" noProof="0" dirty="0">
                <a:ln>
                  <a:noFill/>
                </a:ln>
                <a:solidFill>
                  <a:prstClr val="black"/>
                </a:solidFill>
                <a:effectLst/>
                <a:uLnTx/>
                <a:uFillTx/>
                <a:latin typeface="Calibri"/>
                <a:ea typeface="+mn-ea"/>
                <a:cs typeface="+mn-cs"/>
              </a:rPr>
              <a:t>P</a:t>
            </a:r>
            <a:r>
              <a:rPr kumimoji="0" lang="hr-HR" altLang="sr-Latn-RS" sz="1400" b="1" i="0" u="none" strike="noStrike" kern="1200" cap="none" spc="0" normalizeH="0" baseline="0" noProof="0" dirty="0">
                <a:ln>
                  <a:noFill/>
                </a:ln>
                <a:solidFill>
                  <a:prstClr val="black"/>
                </a:solidFill>
                <a:effectLst/>
                <a:uLnTx/>
                <a:uFillTx/>
                <a:latin typeface="Calibri"/>
                <a:ea typeface="+mn-ea"/>
                <a:cs typeface="+mn-cs"/>
              </a:rPr>
              <a:t>OL</a:t>
            </a:r>
            <a:r>
              <a:rPr kumimoji="0" lang="hr-HR" altLang="sr-Latn-RS" sz="1600" b="1" i="0" u="none" strike="noStrike" kern="1200" cap="none" spc="0" normalizeH="0" baseline="0" noProof="0" dirty="0">
                <a:ln>
                  <a:noFill/>
                </a:ln>
                <a:solidFill>
                  <a:prstClr val="black"/>
                </a:solidFill>
                <a:effectLst/>
                <a:uLnTx/>
                <a:uFillTx/>
                <a:latin typeface="Calibri"/>
                <a:ea typeface="+mn-ea"/>
                <a:cs typeface="+mn-cs"/>
              </a:rPr>
              <a:t>ICE ADMINISTRATIONS (20)</a:t>
            </a:r>
          </a:p>
        </p:txBody>
      </p:sp>
      <p:sp>
        <p:nvSpPr>
          <p:cNvPr id="22" name="Rectangle 21"/>
          <p:cNvSpPr/>
          <p:nvPr/>
        </p:nvSpPr>
        <p:spPr>
          <a:xfrm>
            <a:off x="3507970" y="6156278"/>
            <a:ext cx="4848629" cy="565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fontAlgn="base">
              <a:spcBef>
                <a:spcPct val="0"/>
              </a:spcBef>
              <a:spcAft>
                <a:spcPct val="0"/>
              </a:spcAft>
              <a:defRPr/>
            </a:pPr>
            <a:endParaRPr lang="hr-HR" altLang="sr-Latn-RS" sz="1600" b="1" dirty="0" smtClean="0">
              <a:solidFill>
                <a:prstClr val="black"/>
              </a:solidFill>
            </a:endParaRPr>
          </a:p>
          <a:p>
            <a:pPr lvl="0" algn="ctr" defTabSz="914400" fontAlgn="base">
              <a:spcBef>
                <a:spcPct val="0"/>
              </a:spcBef>
              <a:spcAft>
                <a:spcPct val="0"/>
              </a:spcAft>
              <a:defRPr/>
            </a:pPr>
            <a:r>
              <a:rPr lang="en-US" altLang="sr-Latn-RS" sz="1600" b="1" dirty="0" smtClean="0">
                <a:solidFill>
                  <a:prstClr val="black"/>
                </a:solidFill>
              </a:rPr>
              <a:t>POLICE </a:t>
            </a:r>
            <a:r>
              <a:rPr lang="en-US" altLang="sr-Latn-RS" sz="1600" b="1" dirty="0">
                <a:solidFill>
                  <a:prstClr val="black"/>
                </a:solidFill>
              </a:rPr>
              <a:t>ACADEMY  </a:t>
            </a:r>
            <a:endParaRPr lang="hr-HR" altLang="sr-Latn-RS" sz="1600" b="1" dirty="0" smtClean="0">
              <a:solidFill>
                <a:prstClr val="black"/>
              </a:solidFill>
            </a:endParaRPr>
          </a:p>
          <a:p>
            <a:pPr lvl="0" algn="ctr" defTabSz="914400" fontAlgn="base">
              <a:spcBef>
                <a:spcPct val="0"/>
              </a:spcBef>
              <a:spcAft>
                <a:spcPct val="0"/>
              </a:spcAft>
              <a:defRPr/>
            </a:pPr>
            <a:r>
              <a:rPr lang="en-US" altLang="sr-Latn-RS" sz="1600" b="1" dirty="0" smtClean="0">
                <a:solidFill>
                  <a:prstClr val="black"/>
                </a:solidFill>
              </a:rPr>
              <a:t>„</a:t>
            </a:r>
            <a:r>
              <a:rPr lang="en-US" altLang="sr-Latn-RS" sz="1600" b="1" dirty="0">
                <a:solidFill>
                  <a:prstClr val="black"/>
                </a:solidFill>
              </a:rPr>
              <a:t>THE FIRST CROATIAN POLICE OFFICER”</a:t>
            </a:r>
            <a:br>
              <a:rPr lang="en-US" altLang="sr-Latn-RS" sz="1600" b="1" dirty="0">
                <a:solidFill>
                  <a:prstClr val="black"/>
                </a:solidFill>
              </a:rPr>
            </a:br>
            <a:endParaRPr kumimoji="0" lang="en-US" altLang="sr-Latn-RS" sz="1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1276" name="Picture 6" descr="Grb policij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3164" y="4574358"/>
            <a:ext cx="3746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8" descr="Grb kriminalisti&amp;ccaron;ke policij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1662" y="5123130"/>
            <a:ext cx="4349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6" descr="Grb policij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7850" y="5704308"/>
            <a:ext cx="3746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http://www.mup.hr/UserDocsImages/PA/grb_akademij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5713" y="6214665"/>
            <a:ext cx="368300" cy="4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0" descr="http://www.mup.hr/images/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3251" y="3429001"/>
            <a:ext cx="4540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 descr="image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0599" y="5118966"/>
            <a:ext cx="520700" cy="46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815542" y="3913189"/>
            <a:ext cx="3981439" cy="53902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400" b="1" i="0" u="none" strike="noStrike" kern="1200" cap="none" spc="0" normalizeH="0" baseline="0" noProof="0" dirty="0">
                <a:ln>
                  <a:noFill/>
                </a:ln>
                <a:solidFill>
                  <a:prstClr val="black"/>
                </a:solidFill>
                <a:effectLst/>
                <a:uLnTx/>
                <a:uFillTx/>
                <a:latin typeface="Calibri"/>
                <a:ea typeface="+mn-ea"/>
                <a:cs typeface="+mn-cs"/>
              </a:rPr>
              <a:t>          OFFICE OF THE GENERAL POLICE DIRECTOR</a:t>
            </a:r>
          </a:p>
        </p:txBody>
      </p:sp>
      <p:sp>
        <p:nvSpPr>
          <p:cNvPr id="24" name="Rectangle 23"/>
          <p:cNvSpPr/>
          <p:nvPr/>
        </p:nvSpPr>
        <p:spPr>
          <a:xfrm>
            <a:off x="6213148" y="4533177"/>
            <a:ext cx="4251326" cy="5048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600" b="1" i="0" u="none" strike="noStrike" kern="1200" cap="none" spc="0" normalizeH="0" baseline="0" noProof="0" dirty="0">
                <a:ln>
                  <a:noFill/>
                </a:ln>
                <a:solidFill>
                  <a:prstClr val="black"/>
                </a:solidFill>
                <a:effectLst/>
                <a:uLnTx/>
                <a:uFillTx/>
                <a:latin typeface="Calibri"/>
                <a:ea typeface="+mn-ea"/>
                <a:cs typeface="+mn-cs"/>
              </a:rPr>
              <a:t>DIRECTORATE FOR SPECIAL SECURITY MEASURES</a:t>
            </a:r>
          </a:p>
        </p:txBody>
      </p:sp>
      <p:pic>
        <p:nvPicPr>
          <p:cNvPr id="11286" name="Picture 6" descr="Grb policij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67" y="3943303"/>
            <a:ext cx="374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6" descr="Grb policij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3149" y="4588266"/>
            <a:ext cx="374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p:cNvPicPr>
            <a:picLocks noChangeAspect="1"/>
          </p:cNvPicPr>
          <p:nvPr/>
        </p:nvPicPr>
        <p:blipFill>
          <a:blip r:embed="rId9"/>
          <a:stretch>
            <a:fillRect/>
          </a:stretch>
        </p:blipFill>
        <p:spPr>
          <a:xfrm>
            <a:off x="6304136" y="5651576"/>
            <a:ext cx="371888" cy="463336"/>
          </a:xfrm>
          <a:prstGeom prst="rect">
            <a:avLst/>
          </a:prstGeom>
        </p:spPr>
      </p:pic>
    </p:spTree>
    <p:extLst>
      <p:ext uri="{BB962C8B-B14F-4D97-AF65-F5344CB8AC3E}">
        <p14:creationId xmlns:p14="http://schemas.microsoft.com/office/powerpoint/2010/main" val="82265372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b="1" dirty="0">
                <a:solidFill>
                  <a:schemeClr val="tx1"/>
                </a:solidFill>
                <a:latin typeface="+mn-lt"/>
                <a:ea typeface="+mn-ea"/>
                <a:cs typeface="+mn-cs"/>
              </a:rPr>
              <a:t>How artificial intelligence affects different aspects related to disinformation</a:t>
            </a:r>
            <a:endParaRPr lang="en-US" b="1" dirty="0"/>
          </a:p>
        </p:txBody>
      </p:sp>
      <p:sp>
        <p:nvSpPr>
          <p:cNvPr id="3" name="Rezervirano mjesto sadržaja 2"/>
          <p:cNvSpPr>
            <a:spLocks noGrp="1"/>
          </p:cNvSpPr>
          <p:nvPr>
            <p:ph idx="1"/>
          </p:nvPr>
        </p:nvSpPr>
        <p:spPr/>
        <p:txBody>
          <a:bodyPr numCol="2">
            <a:noAutofit/>
          </a:bodyPr>
          <a:lstStyle/>
          <a:p>
            <a:pPr>
              <a:buFont typeface="Wingdings" panose="05000000000000000000" pitchFamily="2" charset="2"/>
              <a:buChar char="Ø"/>
            </a:pPr>
            <a:r>
              <a:rPr lang="en-US" b="1" dirty="0">
                <a:solidFill>
                  <a:schemeClr val="tx1"/>
                </a:solidFill>
              </a:rPr>
              <a:t>Generation of </a:t>
            </a:r>
            <a:r>
              <a:rPr lang="en-US" b="1" dirty="0" smtClean="0">
                <a:solidFill>
                  <a:schemeClr val="tx1"/>
                </a:solidFill>
              </a:rPr>
              <a:t>Disinformation</a:t>
            </a:r>
            <a:endParaRPr lang="en-US" dirty="0">
              <a:solidFill>
                <a:schemeClr val="tx1"/>
              </a:solidFill>
            </a:endParaRPr>
          </a:p>
          <a:p>
            <a:pPr>
              <a:buFont typeface="Wingdings" panose="05000000000000000000" pitchFamily="2" charset="2"/>
              <a:buChar char="Ø"/>
            </a:pPr>
            <a:r>
              <a:rPr lang="en-US" b="1" dirty="0" smtClean="0">
                <a:solidFill>
                  <a:schemeClr val="tx1"/>
                </a:solidFill>
              </a:rPr>
              <a:t>Disinformation Detection</a:t>
            </a:r>
            <a:endParaRPr lang="en-US" dirty="0">
              <a:solidFill>
                <a:schemeClr val="tx1"/>
              </a:solidFill>
            </a:endParaRPr>
          </a:p>
          <a:p>
            <a:pPr>
              <a:buFont typeface="Wingdings" panose="05000000000000000000" pitchFamily="2" charset="2"/>
              <a:buChar char="Ø"/>
            </a:pPr>
            <a:r>
              <a:rPr lang="en-US" b="1" dirty="0" smtClean="0">
                <a:solidFill>
                  <a:schemeClr val="tx1"/>
                </a:solidFill>
              </a:rPr>
              <a:t>Social </a:t>
            </a:r>
            <a:r>
              <a:rPr lang="en-US" b="1" dirty="0">
                <a:solidFill>
                  <a:schemeClr val="tx1"/>
                </a:solidFill>
              </a:rPr>
              <a:t>Network </a:t>
            </a:r>
            <a:r>
              <a:rPr lang="en-US" b="1" dirty="0" smtClean="0">
                <a:solidFill>
                  <a:schemeClr val="tx1"/>
                </a:solidFill>
              </a:rPr>
              <a:t>Analysis</a:t>
            </a:r>
            <a:endParaRPr lang="en-US" dirty="0">
              <a:solidFill>
                <a:schemeClr val="tx1"/>
              </a:solidFill>
            </a:endParaRPr>
          </a:p>
          <a:p>
            <a:pPr>
              <a:buFont typeface="Wingdings" panose="05000000000000000000" pitchFamily="2" charset="2"/>
              <a:buChar char="Ø"/>
            </a:pPr>
            <a:r>
              <a:rPr lang="en-US" b="1" dirty="0" smtClean="0">
                <a:solidFill>
                  <a:schemeClr val="tx1"/>
                </a:solidFill>
              </a:rPr>
              <a:t>Information Verification</a:t>
            </a:r>
            <a:endParaRPr lang="en-US" dirty="0">
              <a:solidFill>
                <a:schemeClr val="tx1"/>
              </a:solidFill>
            </a:endParaRPr>
          </a:p>
          <a:p>
            <a:pPr>
              <a:buFont typeface="Wingdings" panose="05000000000000000000" pitchFamily="2" charset="2"/>
              <a:buChar char="Ø"/>
            </a:pPr>
            <a:r>
              <a:rPr lang="en-US" b="1" dirty="0" smtClean="0">
                <a:solidFill>
                  <a:schemeClr val="tx1"/>
                </a:solidFill>
              </a:rPr>
              <a:t>Content Personalization</a:t>
            </a:r>
            <a:endParaRPr lang="en-US" dirty="0">
              <a:solidFill>
                <a:schemeClr val="tx1"/>
              </a:solidFill>
            </a:endParaRPr>
          </a:p>
          <a:p>
            <a:pPr>
              <a:buFont typeface="Wingdings" panose="05000000000000000000" pitchFamily="2" charset="2"/>
              <a:buChar char="Ø"/>
            </a:pPr>
            <a:r>
              <a:rPr lang="en-US" b="1" dirty="0" smtClean="0">
                <a:solidFill>
                  <a:schemeClr val="tx1"/>
                </a:solidFill>
              </a:rPr>
              <a:t>Automating Fact-Checking</a:t>
            </a:r>
            <a:endParaRPr lang="en-US" dirty="0">
              <a:solidFill>
                <a:schemeClr val="tx1"/>
              </a:solidFill>
            </a:endParaRPr>
          </a:p>
          <a:p>
            <a:pPr>
              <a:buFont typeface="Wingdings" panose="05000000000000000000" pitchFamily="2" charset="2"/>
              <a:buChar char="Ø"/>
            </a:pPr>
            <a:endParaRPr lang="hr-HR" b="1" dirty="0" smtClean="0">
              <a:solidFill>
                <a:schemeClr val="tx1"/>
              </a:solidFill>
            </a:endParaRPr>
          </a:p>
          <a:p>
            <a:pPr>
              <a:buFont typeface="Wingdings" panose="05000000000000000000" pitchFamily="2" charset="2"/>
              <a:buChar char="Ø"/>
            </a:pPr>
            <a:r>
              <a:rPr lang="en-US" b="1" dirty="0" smtClean="0">
                <a:solidFill>
                  <a:schemeClr val="tx1"/>
                </a:solidFill>
              </a:rPr>
              <a:t>Media </a:t>
            </a:r>
            <a:r>
              <a:rPr lang="en-US" b="1" dirty="0">
                <a:solidFill>
                  <a:schemeClr val="tx1"/>
                </a:solidFill>
              </a:rPr>
              <a:t>Manipulation </a:t>
            </a:r>
            <a:r>
              <a:rPr lang="en-US" b="1" dirty="0" smtClean="0">
                <a:solidFill>
                  <a:schemeClr val="tx1"/>
                </a:solidFill>
              </a:rPr>
              <a:t>Detection</a:t>
            </a:r>
            <a:endParaRPr lang="en-US" dirty="0">
              <a:solidFill>
                <a:schemeClr val="tx1"/>
              </a:solidFill>
            </a:endParaRPr>
          </a:p>
          <a:p>
            <a:pPr>
              <a:buFont typeface="Wingdings" panose="05000000000000000000" pitchFamily="2" charset="2"/>
              <a:buChar char="Ø"/>
            </a:pPr>
            <a:r>
              <a:rPr lang="en-US" b="1" dirty="0" err="1" smtClean="0">
                <a:solidFill>
                  <a:schemeClr val="tx1"/>
                </a:solidFill>
              </a:rPr>
              <a:t>Deepfake</a:t>
            </a:r>
            <a:r>
              <a:rPr lang="en-US" b="1" dirty="0" smtClean="0">
                <a:solidFill>
                  <a:schemeClr val="tx1"/>
                </a:solidFill>
              </a:rPr>
              <a:t> Detection</a:t>
            </a:r>
            <a:endParaRPr lang="en-US" dirty="0">
              <a:solidFill>
                <a:schemeClr val="tx1"/>
              </a:solidFill>
            </a:endParaRPr>
          </a:p>
          <a:p>
            <a:pPr>
              <a:buFont typeface="Wingdings" panose="05000000000000000000" pitchFamily="2" charset="2"/>
              <a:buChar char="Ø"/>
            </a:pPr>
            <a:r>
              <a:rPr lang="en-US" b="1" dirty="0" smtClean="0">
                <a:solidFill>
                  <a:schemeClr val="tx1"/>
                </a:solidFill>
              </a:rPr>
              <a:t>Real-Time Monitoring</a:t>
            </a:r>
            <a:endParaRPr lang="hr-HR" dirty="0" err="1">
              <a:solidFill>
                <a:schemeClr val="tx1"/>
              </a:solidFill>
            </a:endParaRPr>
          </a:p>
          <a:p>
            <a:pPr>
              <a:buFont typeface="Wingdings" panose="05000000000000000000" pitchFamily="2" charset="2"/>
              <a:buChar char="Ø"/>
            </a:pPr>
            <a:r>
              <a:rPr lang="en-US" b="1" dirty="0" smtClean="0">
                <a:solidFill>
                  <a:schemeClr val="tx1"/>
                </a:solidFill>
              </a:rPr>
              <a:t>Sentiment Analysis</a:t>
            </a:r>
            <a:endParaRPr lang="en-US" dirty="0">
              <a:solidFill>
                <a:schemeClr val="tx1"/>
              </a:solidFill>
            </a:endParaRPr>
          </a:p>
          <a:p>
            <a:pPr>
              <a:buFont typeface="Wingdings" panose="05000000000000000000" pitchFamily="2" charset="2"/>
              <a:buChar char="Ø"/>
            </a:pPr>
            <a:r>
              <a:rPr lang="en-US" b="1" dirty="0" smtClean="0">
                <a:solidFill>
                  <a:schemeClr val="tx1"/>
                </a:solidFill>
              </a:rPr>
              <a:t>Response Generation</a:t>
            </a:r>
            <a:endParaRPr lang="en-US" dirty="0">
              <a:solidFill>
                <a:schemeClr val="tx1"/>
              </a:solidFill>
            </a:endParaRPr>
          </a:p>
          <a:p>
            <a:pPr>
              <a:buFont typeface="Wingdings" panose="05000000000000000000" pitchFamily="2" charset="2"/>
              <a:buChar char="Ø"/>
            </a:pPr>
            <a:r>
              <a:rPr lang="en-US" b="1" dirty="0" smtClean="0">
                <a:solidFill>
                  <a:schemeClr val="tx1"/>
                </a:solidFill>
              </a:rPr>
              <a:t>Collaborative Filtering</a:t>
            </a:r>
            <a:endParaRPr lang="en-US" dirty="0">
              <a:solidFill>
                <a:schemeClr val="tx1"/>
              </a:solidFill>
            </a:endParaRPr>
          </a:p>
          <a:p>
            <a:pPr>
              <a:buFont typeface="Wingdings" panose="05000000000000000000" pitchFamily="2" charset="2"/>
              <a:buChar char="Ø"/>
            </a:pPr>
            <a:endParaRPr lang="en-US" dirty="0">
              <a:solidFill>
                <a:schemeClr val="tx1"/>
              </a:solidFill>
            </a:endParaRPr>
          </a:p>
        </p:txBody>
      </p:sp>
    </p:spTree>
    <p:extLst>
      <p:ext uri="{BB962C8B-B14F-4D97-AF65-F5344CB8AC3E}">
        <p14:creationId xmlns:p14="http://schemas.microsoft.com/office/powerpoint/2010/main" val="119513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US" sz="2800" dirty="0">
                <a:solidFill>
                  <a:srgbClr val="002060"/>
                </a:solidFill>
              </a:rPr>
              <a:t>The research was </a:t>
            </a:r>
            <a:r>
              <a:rPr lang="en-US" sz="2800" dirty="0" smtClean="0">
                <a:solidFill>
                  <a:srgbClr val="002060"/>
                </a:solidFill>
              </a:rPr>
              <a:t>conducted </a:t>
            </a:r>
            <a:r>
              <a:rPr lang="hr-HR" sz="2000" dirty="0">
                <a:solidFill>
                  <a:srgbClr val="002060"/>
                </a:solidFill>
              </a:rPr>
              <a:t>(</a:t>
            </a:r>
            <a:r>
              <a:rPr lang="en-US" sz="2000" b="1" dirty="0">
                <a:solidFill>
                  <a:srgbClr val="002060"/>
                </a:solidFill>
              </a:rPr>
              <a:t>during March and April 2023</a:t>
            </a:r>
            <a:r>
              <a:rPr lang="en-US" sz="2000" dirty="0">
                <a:solidFill>
                  <a:srgbClr val="002060"/>
                </a:solidFill>
              </a:rPr>
              <a:t>.</a:t>
            </a:r>
            <a:r>
              <a:rPr lang="hr-HR" sz="2000" dirty="0" smtClean="0">
                <a:solidFill>
                  <a:srgbClr val="002060"/>
                </a:solidFill>
              </a:rPr>
              <a:t>) </a:t>
            </a:r>
            <a:r>
              <a:rPr lang="en-US" sz="2000" dirty="0" smtClean="0">
                <a:solidFill>
                  <a:srgbClr val="002060"/>
                </a:solidFill>
              </a:rPr>
              <a:t>at </a:t>
            </a:r>
            <a:r>
              <a:rPr lang="en-US" sz="2000" dirty="0">
                <a:solidFill>
                  <a:srgbClr val="002060"/>
                </a:solidFill>
              </a:rPr>
              <a:t>the </a:t>
            </a:r>
            <a:r>
              <a:rPr lang="hr-HR" sz="2800" dirty="0" smtClean="0"/>
              <a:t/>
            </a:r>
            <a:br>
              <a:rPr lang="hr-HR" sz="2800" dirty="0" smtClean="0"/>
            </a:br>
            <a:r>
              <a:rPr lang="en-US" sz="2800" b="1" dirty="0" smtClean="0"/>
              <a:t>University </a:t>
            </a:r>
            <a:r>
              <a:rPr lang="en-US" sz="2800" b="1" dirty="0"/>
              <a:t>of Applied Sciences in Criminal Investigation and Public Security</a:t>
            </a:r>
            <a:r>
              <a:rPr lang="en-US" sz="2800" dirty="0"/>
              <a:t> </a:t>
            </a:r>
            <a:r>
              <a:rPr lang="en-US" sz="2800" dirty="0" smtClean="0">
                <a:solidFill>
                  <a:srgbClr val="002060"/>
                </a:solidFill>
              </a:rPr>
              <a:t>in Zagreb</a:t>
            </a:r>
            <a:endParaRPr lang="en-US" sz="2000" dirty="0">
              <a:solidFill>
                <a:srgbClr val="002060"/>
              </a:solidFill>
            </a:endParaRPr>
          </a:p>
        </p:txBody>
      </p:sp>
      <p:sp>
        <p:nvSpPr>
          <p:cNvPr id="3" name="Rezervirano mjesto sadržaja 2"/>
          <p:cNvSpPr>
            <a:spLocks noGrp="1"/>
          </p:cNvSpPr>
          <p:nvPr>
            <p:ph idx="1"/>
          </p:nvPr>
        </p:nvSpPr>
        <p:spPr>
          <a:xfrm>
            <a:off x="1295400" y="2556932"/>
            <a:ext cx="10218313" cy="3318936"/>
          </a:xfrm>
        </p:spPr>
        <p:txBody>
          <a:bodyPr>
            <a:normAutofit lnSpcReduction="10000"/>
          </a:bodyPr>
          <a:lstStyle/>
          <a:p>
            <a:r>
              <a:rPr lang="en-US" b="1" dirty="0" smtClean="0"/>
              <a:t>278 participants (63.3% M, 36.7% F) with an average age of 29.29 years</a:t>
            </a:r>
          </a:p>
          <a:p>
            <a:r>
              <a:rPr lang="en-US" dirty="0" smtClean="0"/>
              <a:t>All participants were students </a:t>
            </a:r>
          </a:p>
          <a:p>
            <a:pPr lvl="1"/>
            <a:r>
              <a:rPr lang="en-US" b="1" dirty="0" smtClean="0"/>
              <a:t>69.9% - Professional study of criminology </a:t>
            </a:r>
            <a:r>
              <a:rPr lang="en-US" dirty="0" smtClean="0"/>
              <a:t>(undergraduate study), </a:t>
            </a:r>
          </a:p>
          <a:p>
            <a:pPr lvl="1"/>
            <a:r>
              <a:rPr lang="en-US" b="1" dirty="0" smtClean="0"/>
              <a:t>30.1% - Specialist graduate study, </a:t>
            </a:r>
            <a:r>
              <a:rPr lang="en-US" dirty="0" smtClean="0"/>
              <a:t>of which </a:t>
            </a:r>
            <a:r>
              <a:rPr lang="en-US" b="1" dirty="0" smtClean="0"/>
              <a:t>74.8% are employees </a:t>
            </a:r>
            <a:r>
              <a:rPr lang="en-US" dirty="0" smtClean="0"/>
              <a:t>of the </a:t>
            </a:r>
            <a:r>
              <a:rPr lang="en-US" dirty="0" err="1" smtClean="0"/>
              <a:t>MoI</a:t>
            </a:r>
            <a:r>
              <a:rPr lang="en-US" dirty="0" smtClean="0"/>
              <a:t>. </a:t>
            </a:r>
          </a:p>
          <a:p>
            <a:r>
              <a:rPr lang="en-US" dirty="0" smtClean="0"/>
              <a:t>Of all police officers in the sample, with an </a:t>
            </a:r>
            <a:r>
              <a:rPr lang="en-US" b="1" dirty="0" smtClean="0"/>
              <a:t>average length of service of 6.23 years </a:t>
            </a:r>
            <a:r>
              <a:rPr lang="en-US" dirty="0" smtClean="0"/>
              <a:t>(</a:t>
            </a:r>
            <a:r>
              <a:rPr lang="en-US" dirty="0" err="1" smtClean="0"/>
              <a:t>Sd</a:t>
            </a:r>
            <a:r>
              <a:rPr lang="en-US" dirty="0" smtClean="0"/>
              <a:t>= 5.37), </a:t>
            </a:r>
            <a:r>
              <a:rPr lang="en-US" b="1" dirty="0" smtClean="0"/>
              <a:t>23.4% of them work in basic police work, 18% in criminal work, 15.1% in border work, 8, 6% in traffic and 5.1% in the intervention police unit.</a:t>
            </a:r>
          </a:p>
          <a:p>
            <a:endParaRPr lang="en-US" dirty="0"/>
          </a:p>
        </p:txBody>
      </p:sp>
    </p:spTree>
    <p:extLst>
      <p:ext uri="{BB962C8B-B14F-4D97-AF65-F5344CB8AC3E}">
        <p14:creationId xmlns:p14="http://schemas.microsoft.com/office/powerpoint/2010/main" val="407070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a:t>Research </a:t>
            </a:r>
            <a:r>
              <a:rPr lang="hr-HR" b="1" dirty="0" smtClean="0"/>
              <a:t>- </a:t>
            </a:r>
            <a:r>
              <a:rPr lang="en-US" b="1" dirty="0" smtClean="0"/>
              <a:t>instruments</a:t>
            </a:r>
            <a:endParaRPr lang="en-US" b="1" dirty="0"/>
          </a:p>
        </p:txBody>
      </p:sp>
      <p:sp>
        <p:nvSpPr>
          <p:cNvPr id="3" name="Rezervirano mjesto sadržaja 2"/>
          <p:cNvSpPr>
            <a:spLocks noGrp="1"/>
          </p:cNvSpPr>
          <p:nvPr>
            <p:ph idx="1"/>
          </p:nvPr>
        </p:nvSpPr>
        <p:spPr>
          <a:xfrm>
            <a:off x="1295401" y="2485623"/>
            <a:ext cx="9601196" cy="3760631"/>
          </a:xfrm>
        </p:spPr>
        <p:txBody>
          <a:bodyPr>
            <a:normAutofit fontScale="77500" lnSpcReduction="20000"/>
          </a:bodyPr>
          <a:lstStyle/>
          <a:p>
            <a:r>
              <a:rPr lang="en-US" b="1" dirty="0"/>
              <a:t>Three groups of questionnaires were used in the research</a:t>
            </a:r>
            <a:r>
              <a:rPr lang="en-US" b="1" dirty="0" smtClean="0"/>
              <a:t>:</a:t>
            </a:r>
            <a:endParaRPr lang="hr-HR" b="1" dirty="0" smtClean="0"/>
          </a:p>
          <a:p>
            <a:pPr lvl="1"/>
            <a:r>
              <a:rPr lang="en-US" b="1" dirty="0" smtClean="0"/>
              <a:t>Questionnaire of sociodemographic da</a:t>
            </a:r>
            <a:r>
              <a:rPr lang="hr-HR" b="1" dirty="0" smtClean="0"/>
              <a:t>t</a:t>
            </a:r>
            <a:r>
              <a:rPr lang="en-US" b="1" dirty="0" smtClean="0"/>
              <a:t>a</a:t>
            </a:r>
            <a:r>
              <a:rPr lang="hr-HR" b="1" dirty="0" smtClean="0"/>
              <a:t> </a:t>
            </a:r>
            <a:r>
              <a:rPr lang="en-US" dirty="0" smtClean="0"/>
              <a:t>11 questions</a:t>
            </a:r>
            <a:r>
              <a:rPr lang="en-US" b="1" dirty="0" smtClean="0"/>
              <a:t>, </a:t>
            </a:r>
            <a:r>
              <a:rPr lang="hr-HR" b="1" dirty="0" smtClean="0"/>
              <a:t>	</a:t>
            </a:r>
          </a:p>
          <a:p>
            <a:pPr lvl="1"/>
            <a:r>
              <a:rPr lang="en-US" b="1" dirty="0" smtClean="0"/>
              <a:t>Questionnaire </a:t>
            </a:r>
            <a:r>
              <a:rPr lang="en-US" b="1" dirty="0"/>
              <a:t>of attitudes and beliefs about </a:t>
            </a:r>
            <a:r>
              <a:rPr lang="en-US" b="1" dirty="0" smtClean="0"/>
              <a:t>disinformation</a:t>
            </a:r>
            <a:r>
              <a:rPr lang="hr-HR" b="1" dirty="0" smtClean="0"/>
              <a:t> </a:t>
            </a:r>
            <a:r>
              <a:rPr lang="en-US" dirty="0"/>
              <a:t>42 items divided into 4 subscales</a:t>
            </a:r>
            <a:r>
              <a:rPr lang="en-US" b="1" dirty="0"/>
              <a:t>: </a:t>
            </a:r>
            <a:endParaRPr lang="hr-HR" b="1" dirty="0" smtClean="0"/>
          </a:p>
          <a:p>
            <a:pPr lvl="2"/>
            <a:r>
              <a:rPr lang="en-US" b="1" dirty="0" smtClean="0"/>
              <a:t>the </a:t>
            </a:r>
            <a:r>
              <a:rPr lang="en-US" b="1" dirty="0"/>
              <a:t>impact of disinformation, </a:t>
            </a:r>
            <a:endParaRPr lang="hr-HR" b="1" dirty="0" smtClean="0"/>
          </a:p>
          <a:p>
            <a:pPr lvl="2"/>
            <a:r>
              <a:rPr lang="en-US" b="1" dirty="0" smtClean="0"/>
              <a:t>the </a:t>
            </a:r>
            <a:r>
              <a:rPr lang="en-US" b="1" dirty="0"/>
              <a:t>purpose of creating and disseminating disinformation, </a:t>
            </a:r>
            <a:endParaRPr lang="hr-HR" b="1" dirty="0" smtClean="0"/>
          </a:p>
          <a:p>
            <a:pPr lvl="2"/>
            <a:r>
              <a:rPr lang="en-US" b="1" dirty="0" smtClean="0"/>
              <a:t>the </a:t>
            </a:r>
            <a:r>
              <a:rPr lang="en-US" b="1" dirty="0"/>
              <a:t>recognition of disinformation and </a:t>
            </a:r>
            <a:endParaRPr lang="hr-HR" b="1" dirty="0" smtClean="0"/>
          </a:p>
          <a:p>
            <a:pPr lvl="2"/>
            <a:r>
              <a:rPr lang="en-US" b="1" dirty="0" smtClean="0"/>
              <a:t>the </a:t>
            </a:r>
            <a:r>
              <a:rPr lang="en-US" b="1" dirty="0"/>
              <a:t>frequency of disinformation in the media</a:t>
            </a:r>
            <a:r>
              <a:rPr lang="en-US" b="1" dirty="0" smtClean="0"/>
              <a:t>, </a:t>
            </a:r>
            <a:endParaRPr lang="hr-HR" b="1" dirty="0" smtClean="0"/>
          </a:p>
          <a:p>
            <a:pPr lvl="1"/>
            <a:r>
              <a:rPr lang="en-US" b="1" dirty="0" smtClean="0"/>
              <a:t>Questionnaire </a:t>
            </a:r>
            <a:r>
              <a:rPr lang="en-US" b="1" dirty="0"/>
              <a:t>of behavior on the </a:t>
            </a:r>
            <a:r>
              <a:rPr lang="en-US" b="1" dirty="0" smtClean="0"/>
              <a:t>Internet</a:t>
            </a:r>
            <a:r>
              <a:rPr lang="hr-HR" b="1" dirty="0" smtClean="0"/>
              <a:t> </a:t>
            </a:r>
            <a:r>
              <a:rPr lang="en-US" dirty="0"/>
              <a:t>38 items that were divided into 4 subscales</a:t>
            </a:r>
            <a:r>
              <a:rPr lang="en-US" b="1" dirty="0"/>
              <a:t>: </a:t>
            </a:r>
            <a:endParaRPr lang="hr-HR" b="1" dirty="0" smtClean="0"/>
          </a:p>
          <a:p>
            <a:pPr lvl="2"/>
            <a:r>
              <a:rPr lang="en-US" b="1" dirty="0" smtClean="0"/>
              <a:t>security </a:t>
            </a:r>
            <a:r>
              <a:rPr lang="en-US" b="1" dirty="0"/>
              <a:t>protection, </a:t>
            </a:r>
            <a:endParaRPr lang="hr-HR" b="1" dirty="0" smtClean="0"/>
          </a:p>
          <a:p>
            <a:pPr lvl="2"/>
            <a:r>
              <a:rPr lang="en-US" b="1" dirty="0" smtClean="0"/>
              <a:t>protection </a:t>
            </a:r>
            <a:r>
              <a:rPr lang="en-US" b="1" dirty="0"/>
              <a:t>from disinformation, </a:t>
            </a:r>
            <a:endParaRPr lang="hr-HR" b="1" dirty="0" smtClean="0"/>
          </a:p>
          <a:p>
            <a:pPr lvl="2"/>
            <a:r>
              <a:rPr lang="en-US" b="1" dirty="0" smtClean="0"/>
              <a:t>negative </a:t>
            </a:r>
            <a:r>
              <a:rPr lang="en-US" b="1" dirty="0"/>
              <a:t>experiences on the Internet, </a:t>
            </a:r>
            <a:r>
              <a:rPr lang="en-US" b="1" dirty="0" smtClean="0"/>
              <a:t>u</a:t>
            </a:r>
            <a:endParaRPr lang="hr-HR" b="1" dirty="0" smtClean="0"/>
          </a:p>
          <a:p>
            <a:pPr lvl="2"/>
            <a:r>
              <a:rPr lang="en-US" b="1" dirty="0" smtClean="0"/>
              <a:t>se </a:t>
            </a:r>
            <a:r>
              <a:rPr lang="en-US" b="1" dirty="0"/>
              <a:t>of social networks and Internet portals.</a:t>
            </a:r>
            <a:r>
              <a:rPr lang="en-US" b="1" dirty="0" smtClean="0"/>
              <a:t>.</a:t>
            </a:r>
            <a:endParaRPr lang="en-US" b="1" dirty="0"/>
          </a:p>
          <a:p>
            <a:endParaRPr lang="en-US" b="1" dirty="0"/>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724" y="506301"/>
            <a:ext cx="2636144" cy="2636144"/>
          </a:xfrm>
          <a:prstGeom prst="rect">
            <a:avLst/>
          </a:prstGeom>
        </p:spPr>
      </p:pic>
    </p:spTree>
    <p:extLst>
      <p:ext uri="{BB962C8B-B14F-4D97-AF65-F5344CB8AC3E}">
        <p14:creationId xmlns:p14="http://schemas.microsoft.com/office/powerpoint/2010/main" val="1409892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a:t>Research </a:t>
            </a:r>
            <a:r>
              <a:rPr lang="hr-HR" b="1" dirty="0" smtClean="0"/>
              <a:t>- </a:t>
            </a:r>
            <a:r>
              <a:rPr lang="en-US" b="1" dirty="0" smtClean="0"/>
              <a:t>results</a:t>
            </a:r>
            <a:endParaRPr lang="en-US" b="1" dirty="0"/>
          </a:p>
        </p:txBody>
      </p:sp>
      <p:sp>
        <p:nvSpPr>
          <p:cNvPr id="3" name="Rezervirano mjesto sadržaja 2"/>
          <p:cNvSpPr>
            <a:spLocks noGrp="1"/>
          </p:cNvSpPr>
          <p:nvPr>
            <p:ph idx="1"/>
          </p:nvPr>
        </p:nvSpPr>
        <p:spPr>
          <a:xfrm>
            <a:off x="1056068" y="2556931"/>
            <a:ext cx="9968247" cy="3624927"/>
          </a:xfrm>
        </p:spPr>
        <p:txBody>
          <a:bodyPr>
            <a:normAutofit fontScale="62500" lnSpcReduction="20000"/>
          </a:bodyPr>
          <a:lstStyle/>
          <a:p>
            <a:pPr>
              <a:buFont typeface="Wingdings" panose="05000000000000000000" pitchFamily="2" charset="2"/>
              <a:buChar char="ü"/>
            </a:pPr>
            <a:r>
              <a:rPr lang="en-US" sz="2800" b="1" dirty="0"/>
              <a:t>The results show that the majority of respondents (66.9%) believe that they are sufficiently informed about the dangers of disinformation, and that they easily distinguish misinformation from the truth (55.4%), while less than half of them (48.9%) believe that they are also sufficiently informed about the ways to distinguish disinformation</a:t>
            </a:r>
            <a:r>
              <a:rPr lang="en-US" sz="2800" b="1" dirty="0" smtClean="0"/>
              <a:t>.</a:t>
            </a:r>
            <a:r>
              <a:rPr lang="hr-HR" sz="2800" b="1" dirty="0" smtClean="0"/>
              <a:t> </a:t>
            </a:r>
            <a:r>
              <a:rPr lang="en-US" sz="2800" b="1" dirty="0" smtClean="0"/>
              <a:t>Furthermore</a:t>
            </a:r>
            <a:r>
              <a:rPr lang="en-US" sz="2800" b="1" dirty="0"/>
              <a:t>, men use methods to verify the truth of information significantly more often than women (t=2.674, </a:t>
            </a:r>
            <a:r>
              <a:rPr lang="en-US" sz="2800" b="1" dirty="0" err="1"/>
              <a:t>df</a:t>
            </a:r>
            <a:r>
              <a:rPr lang="en-US" sz="2800" b="1" dirty="0"/>
              <a:t>=276, p=0.008</a:t>
            </a:r>
            <a:r>
              <a:rPr lang="en-US" sz="2800" b="1" dirty="0" smtClean="0"/>
              <a:t>).</a:t>
            </a:r>
            <a:endParaRPr lang="hr-HR" sz="2800" b="1" dirty="0" smtClean="0"/>
          </a:p>
          <a:p>
            <a:pPr>
              <a:buFont typeface="Wingdings" panose="05000000000000000000" pitchFamily="2" charset="2"/>
              <a:buChar char="ü"/>
            </a:pPr>
            <a:r>
              <a:rPr lang="en-US" sz="2800" b="1" dirty="0" smtClean="0"/>
              <a:t>The </a:t>
            </a:r>
            <a:r>
              <a:rPr lang="en-US" sz="2800" b="1" dirty="0"/>
              <a:t>regression model resulted in the two most significant predictors: individuals who are more likely to use methods to protect their privacy and security on the Internet (β =0.7, p &lt; .05) and individuals who believe that they are better informed about the dangers and ways to recognize </a:t>
            </a:r>
            <a:r>
              <a:rPr lang="hr-HR" sz="2800" b="1" dirty="0" smtClean="0"/>
              <a:t>d</a:t>
            </a:r>
            <a:r>
              <a:rPr lang="en-US" sz="2800" b="1" dirty="0" err="1" smtClean="0"/>
              <a:t>isinformation</a:t>
            </a:r>
            <a:r>
              <a:rPr lang="en-US" sz="2800" b="1" dirty="0" smtClean="0"/>
              <a:t> </a:t>
            </a:r>
            <a:r>
              <a:rPr lang="en-US" sz="2800" b="1" dirty="0"/>
              <a:t>(β =0.106 , p &lt; .05), so they more often use methods to check the veracity of information (R2=0.551, F=168.821, p&lt;0.001</a:t>
            </a:r>
            <a:r>
              <a:rPr lang="en-US" sz="2800" b="1" dirty="0" smtClean="0"/>
              <a:t>).</a:t>
            </a:r>
            <a:endParaRPr lang="hr-HR" sz="2800" b="1" dirty="0" smtClean="0"/>
          </a:p>
          <a:p>
            <a:pPr>
              <a:buFont typeface="Wingdings" panose="05000000000000000000" pitchFamily="2" charset="2"/>
              <a:buChar char="ü"/>
            </a:pPr>
            <a:r>
              <a:rPr lang="en-US" sz="2800" b="1" dirty="0" smtClean="0"/>
              <a:t>Correlation </a:t>
            </a:r>
            <a:r>
              <a:rPr lang="en-US" sz="2800" b="1" dirty="0"/>
              <a:t>analysis suggests that those individuals who believe that </a:t>
            </a:r>
            <a:r>
              <a:rPr lang="hr-HR" sz="2800" b="1" dirty="0" smtClean="0"/>
              <a:t>d</a:t>
            </a:r>
            <a:r>
              <a:rPr lang="en-US" sz="2800" b="1" dirty="0" err="1" smtClean="0"/>
              <a:t>isinformation</a:t>
            </a:r>
            <a:r>
              <a:rPr lang="en-US" sz="2800" b="1" dirty="0" smtClean="0"/>
              <a:t> </a:t>
            </a:r>
            <a:r>
              <a:rPr lang="en-US" sz="2800" b="1" dirty="0"/>
              <a:t>has a more significant impact on society and that </a:t>
            </a:r>
            <a:r>
              <a:rPr lang="hr-HR" sz="2800" b="1" dirty="0" smtClean="0"/>
              <a:t>d</a:t>
            </a:r>
            <a:r>
              <a:rPr lang="en-US" sz="2800" b="1" dirty="0" err="1" smtClean="0"/>
              <a:t>isinformation</a:t>
            </a:r>
            <a:r>
              <a:rPr lang="en-US" sz="2800" b="1" dirty="0" smtClean="0"/>
              <a:t> </a:t>
            </a:r>
            <a:r>
              <a:rPr lang="en-US" sz="2800" b="1" dirty="0"/>
              <a:t>is more frequent in the media also use methods to verify the veracity of information more often.</a:t>
            </a:r>
            <a:endParaRPr lang="en-US" b="1" dirty="0"/>
          </a:p>
        </p:txBody>
      </p:sp>
    </p:spTree>
    <p:extLst>
      <p:ext uri="{BB962C8B-B14F-4D97-AF65-F5344CB8AC3E}">
        <p14:creationId xmlns:p14="http://schemas.microsoft.com/office/powerpoint/2010/main" val="3608329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a:t>Conclusion</a:t>
            </a:r>
            <a:endParaRPr lang="en-US" dirty="0"/>
          </a:p>
        </p:txBody>
      </p:sp>
      <p:sp>
        <p:nvSpPr>
          <p:cNvPr id="3" name="Rezervirano mjesto sadržaja 2"/>
          <p:cNvSpPr>
            <a:spLocks noGrp="1"/>
          </p:cNvSpPr>
          <p:nvPr>
            <p:ph idx="1"/>
          </p:nvPr>
        </p:nvSpPr>
        <p:spPr>
          <a:xfrm>
            <a:off x="1295401" y="2556932"/>
            <a:ext cx="9960734" cy="3908262"/>
          </a:xfrm>
        </p:spPr>
        <p:txBody>
          <a:bodyPr>
            <a:noAutofit/>
          </a:bodyPr>
          <a:lstStyle/>
          <a:p>
            <a:pPr>
              <a:buFont typeface="Wingdings" panose="05000000000000000000" pitchFamily="2" charset="2"/>
              <a:buChar char="Ø"/>
            </a:pPr>
            <a:r>
              <a:rPr lang="en-US" sz="1400" b="1" dirty="0"/>
              <a:t>Countering disinformation requires comprehensive and collaborative strategies that include education, media </a:t>
            </a:r>
            <a:r>
              <a:rPr lang="en-US" sz="1400" b="1" dirty="0" smtClean="0"/>
              <a:t>literacy</a:t>
            </a:r>
            <a:r>
              <a:rPr lang="hr-HR" sz="1400" b="1" dirty="0" smtClean="0"/>
              <a:t>, </a:t>
            </a:r>
            <a:r>
              <a:rPr lang="en-US" sz="1400" b="1" dirty="0" smtClean="0"/>
              <a:t>regulation</a:t>
            </a:r>
            <a:r>
              <a:rPr lang="en-US" sz="1400" b="1" dirty="0"/>
              <a:t>, cooperation between </a:t>
            </a:r>
            <a:r>
              <a:rPr lang="en-US" sz="1400" b="1" dirty="0" smtClean="0"/>
              <a:t>sectors </a:t>
            </a:r>
            <a:r>
              <a:rPr lang="en-US" sz="1400" b="1" dirty="0"/>
              <a:t>and the application of technological tools to verify and analyze information</a:t>
            </a:r>
            <a:r>
              <a:rPr lang="en-US" sz="1400" b="1" dirty="0" smtClean="0"/>
              <a:t>.</a:t>
            </a:r>
            <a:endParaRPr lang="hr-HR" sz="1400" b="1" dirty="0" smtClean="0"/>
          </a:p>
          <a:p>
            <a:pPr>
              <a:buFont typeface="Wingdings" panose="05000000000000000000" pitchFamily="2" charset="2"/>
              <a:buChar char="Ø"/>
            </a:pPr>
            <a:r>
              <a:rPr lang="en-US" sz="1400" b="1" dirty="0"/>
              <a:t>It is important to note that although artificial intelligence has a significant role to play in the fight against disinformation.</a:t>
            </a:r>
          </a:p>
          <a:p>
            <a:pPr>
              <a:buFont typeface="Wingdings" panose="05000000000000000000" pitchFamily="2" charset="2"/>
              <a:buChar char="Ø"/>
            </a:pPr>
            <a:r>
              <a:rPr lang="en-US" sz="1400" b="1" dirty="0"/>
              <a:t>This research provides a valuable insight into the perception and behavior of the participants regarding disinformation on the Internet and points to the importance of education and information in order to fight against the spread of disinformation.</a:t>
            </a:r>
          </a:p>
          <a:p>
            <a:pPr>
              <a:buFont typeface="Wingdings" panose="05000000000000000000" pitchFamily="2" charset="2"/>
              <a:buChar char="Ø"/>
            </a:pPr>
            <a:r>
              <a:rPr lang="en-US" sz="1400" b="1" dirty="0"/>
              <a:t>In today's digital age, the ability to recognize false information is important for making informed decisions. In professional policing, this becomes crucial to ensure safety and public confidence. Critical thinking, using fact-checking tools and being educated about various disinformation techniques will help maintain the integrity and effectiveness of police work</a:t>
            </a:r>
            <a:r>
              <a:rPr lang="en-US" sz="1400" b="1" dirty="0" smtClean="0"/>
              <a:t>.</a:t>
            </a:r>
            <a:endParaRPr lang="hr-HR" sz="1400" b="1" dirty="0" smtClean="0"/>
          </a:p>
          <a:p>
            <a:pPr>
              <a:buFont typeface="Wingdings" panose="05000000000000000000" pitchFamily="2" charset="2"/>
              <a:buChar char="Ø"/>
            </a:pPr>
            <a:r>
              <a:rPr lang="en-US" sz="1400" b="1" dirty="0"/>
              <a:t>Balancing the regulation of ICT and addressing disinformation with the principles of free speech, privacy, and open communication is a complex endeavor. Effective regulation and response strategies need to be carefully crafted to address the challenges posed by the rapid evolution of technology and the dissemination of information</a:t>
            </a:r>
            <a:r>
              <a:rPr lang="en-US" sz="1400" b="1" dirty="0" smtClean="0"/>
              <a:t>.</a:t>
            </a:r>
            <a:endParaRPr lang="hr-HR" sz="1400" b="1" dirty="0" smtClean="0"/>
          </a:p>
          <a:p>
            <a:pPr>
              <a:buFont typeface="Wingdings" panose="05000000000000000000" pitchFamily="2" charset="2"/>
              <a:buChar char="Ø"/>
            </a:pPr>
            <a:r>
              <a:rPr lang="en-US" sz="1400" b="1" dirty="0" smtClean="0">
                <a:solidFill>
                  <a:schemeClr val="tx1"/>
                </a:solidFill>
              </a:rPr>
              <a:t>Striking </a:t>
            </a:r>
            <a:r>
              <a:rPr lang="en-US" sz="1400" b="1" dirty="0">
                <a:solidFill>
                  <a:schemeClr val="tx1"/>
                </a:solidFill>
              </a:rPr>
              <a:t>the right balance between regulating ICT, safeguarding privacy, and addressing disinformation is essential for creating a safe, inclusive, and informed digital environment.</a:t>
            </a:r>
          </a:p>
          <a:p>
            <a:pPr>
              <a:buFont typeface="Wingdings" panose="05000000000000000000" pitchFamily="2" charset="2"/>
              <a:buChar char="Ø"/>
            </a:pPr>
            <a:endParaRPr lang="en-US" sz="1400" dirty="0"/>
          </a:p>
          <a:p>
            <a:pPr>
              <a:buFont typeface="Wingdings" panose="05000000000000000000" pitchFamily="2" charset="2"/>
              <a:buChar char="Ø"/>
            </a:pPr>
            <a:endParaRPr lang="en-US" sz="1400" b="1" dirty="0"/>
          </a:p>
          <a:p>
            <a:pPr>
              <a:buFont typeface="Wingdings" panose="05000000000000000000" pitchFamily="2" charset="2"/>
              <a:buChar char="Ø"/>
            </a:pPr>
            <a:endParaRPr lang="hr-HR" sz="1400" b="1" dirty="0" smtClean="0"/>
          </a:p>
          <a:p>
            <a:pPr>
              <a:buFont typeface="Wingdings" panose="05000000000000000000" pitchFamily="2" charset="2"/>
              <a:buChar char="Ø"/>
            </a:pPr>
            <a:endParaRPr lang="en-US" sz="1400" b="1" dirty="0"/>
          </a:p>
          <a:p>
            <a:pPr>
              <a:buFont typeface="Wingdings" panose="05000000000000000000" pitchFamily="2" charset="2"/>
              <a:buChar char="Ø"/>
            </a:pPr>
            <a:endParaRPr lang="en-US" sz="1400" dirty="0"/>
          </a:p>
        </p:txBody>
      </p:sp>
    </p:spTree>
    <p:extLst>
      <p:ext uri="{BB962C8B-B14F-4D97-AF65-F5344CB8AC3E}">
        <p14:creationId xmlns:p14="http://schemas.microsoft.com/office/powerpoint/2010/main" val="2831320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324101" y="2362200"/>
            <a:ext cx="7518400" cy="1917700"/>
          </a:xfrm>
        </p:spPr>
        <p:txBody>
          <a:bodyPr>
            <a:normAutofit/>
          </a:bodyPr>
          <a:lstStyle/>
          <a:p>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&amp; </a:t>
            </a:r>
            <a:r>
              <a:rPr lang="en-US"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Answers</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Comments </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10" descr="http://www.mup.hr/images/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1" y="406401"/>
            <a:ext cx="1104849" cy="10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http://www.mup.hr/UserDocsImages/PA/grb_akademij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1" y="1524415"/>
            <a:ext cx="562355" cy="72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avokutnik 5"/>
          <p:cNvSpPr/>
          <p:nvPr/>
        </p:nvSpPr>
        <p:spPr>
          <a:xfrm>
            <a:off x="2324101" y="4960034"/>
            <a:ext cx="7518400" cy="646331"/>
          </a:xfrm>
          <a:prstGeom prst="rect">
            <a:avLst/>
          </a:prstGeom>
        </p:spPr>
        <p:txBody>
          <a:bodyPr wrap="square">
            <a:spAutoFit/>
          </a:bodyPr>
          <a:lstStyle/>
          <a:p>
            <a:pPr algn="r"/>
            <a:r>
              <a:rPr lang="hr-HR" b="1" dirty="0" err="1" smtClean="0"/>
              <a:t>Associate</a:t>
            </a:r>
            <a:r>
              <a:rPr lang="hr-HR" b="1" dirty="0" smtClean="0"/>
              <a:t> </a:t>
            </a:r>
            <a:r>
              <a:rPr lang="en-US" b="1" dirty="0" smtClean="0"/>
              <a:t>Professor </a:t>
            </a:r>
            <a:r>
              <a:rPr lang="en-US" b="1" dirty="0" err="1"/>
              <a:t>Krunoslav</a:t>
            </a:r>
            <a:r>
              <a:rPr lang="hr-HR" b="1" dirty="0"/>
              <a:t> </a:t>
            </a:r>
            <a:r>
              <a:rPr lang="hr-HR" b="1" dirty="0" err="1"/>
              <a:t>Antoliš</a:t>
            </a:r>
            <a:r>
              <a:rPr lang="en-US" b="1" dirty="0"/>
              <a:t>, Chief Police Adviser</a:t>
            </a:r>
            <a:r>
              <a:rPr lang="hr-HR" dirty="0">
                <a:solidFill>
                  <a:srgbClr val="002060"/>
                </a:solidFill>
                <a:effectLst>
                  <a:outerShdw blurRad="38100" dist="38100" dir="2700000" algn="tl">
                    <a:srgbClr val="000000">
                      <a:alpha val="43137"/>
                    </a:srgbClr>
                  </a:outerShdw>
                </a:effectLst>
              </a:rPr>
              <a:t> </a:t>
            </a:r>
          </a:p>
          <a:p>
            <a:pPr algn="r"/>
            <a:endParaRPr lang="hr-HR" dirty="0"/>
          </a:p>
        </p:txBody>
      </p:sp>
    </p:spTree>
    <p:extLst>
      <p:ext uri="{BB962C8B-B14F-4D97-AF65-F5344CB8AC3E}">
        <p14:creationId xmlns:p14="http://schemas.microsoft.com/office/powerpoint/2010/main" val="3631666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2257" y="741418"/>
            <a:ext cx="11707483" cy="1036582"/>
          </a:xfrm>
        </p:spPr>
        <p:txBody>
          <a:bodyPr>
            <a:normAutofit fontScale="90000"/>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ta-IN" b="1" dirty="0">
                <a:effectLst>
                  <a:outerShdw blurRad="38100" dist="38100" dir="2700000" algn="tl">
                    <a:srgbClr val="000000">
                      <a:alpha val="43137"/>
                    </a:srgbClr>
                  </a:outerShdw>
                </a:effectLst>
                <a:latin typeface="Times New Roman" panose="02020603050405020304" pitchFamily="18" charset="0"/>
              </a:rPr>
              <a:t>rganisational structure of </a:t>
            </a:r>
            <a:r>
              <a:rPr lang="ta-IN" b="1" dirty="0" smtClean="0">
                <a:effectLst>
                  <a:outerShdw blurRad="38100" dist="38100" dir="2700000" algn="tl">
                    <a:srgbClr val="000000">
                      <a:alpha val="43137"/>
                    </a:srgbClr>
                  </a:outerShdw>
                </a:effectLst>
                <a:latin typeface="Times New Roman" panose="02020603050405020304" pitchFamily="18" charset="0"/>
              </a:rPr>
              <a:t>the</a:t>
            </a:r>
            <a:r>
              <a:rPr lang="hr-H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Police A</a:t>
            </a:r>
            <a:r>
              <a:rPr lang="hr-HR"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cademy</a:t>
            </a:r>
            <a:r>
              <a:rPr lang="hr-H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hr-H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FIRST CROATIAN POLICE OFFICER</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6" name="Rezervirano mjesto sadržaja 5"/>
          <p:cNvGraphicFramePr>
            <a:graphicFrameLocks noGrp="1"/>
          </p:cNvGraphicFramePr>
          <p:nvPr>
            <p:ph idx="1"/>
            <p:extLst>
              <p:ext uri="{D42A27DB-BD31-4B8C-83A1-F6EECF244321}">
                <p14:modId xmlns:p14="http://schemas.microsoft.com/office/powerpoint/2010/main" val="711100085"/>
              </p:ext>
            </p:extLst>
          </p:nvPr>
        </p:nvGraphicFramePr>
        <p:xfrm>
          <a:off x="242258" y="2184400"/>
          <a:ext cx="11424163" cy="4512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lika 3" descr="Slika na kojoj se prikazuje stablo, na otvorenom, nebo, cesta&#10;&#10;Opis je automatski generiran">
            <a:extLst>
              <a:ext uri="{FF2B5EF4-FFF2-40B4-BE49-F238E27FC236}">
                <a16:creationId xmlns:a16="http://schemas.microsoft.com/office/drawing/2014/main" id="{609391DB-2B7A-4542-0541-A761BE1E2AD4}"/>
              </a:ext>
            </a:extLst>
          </p:cNvPr>
          <p:cNvPicPr>
            <a:picLocks noChangeAspect="1"/>
          </p:cNvPicPr>
          <p:nvPr/>
        </p:nvPicPr>
        <p:blipFill>
          <a:blip r:embed="rId8"/>
          <a:stretch>
            <a:fillRect/>
          </a:stretch>
        </p:blipFill>
        <p:spPr>
          <a:xfrm>
            <a:off x="7592037" y="2055304"/>
            <a:ext cx="4074384" cy="2491530"/>
          </a:xfrm>
          <a:prstGeom prst="rect">
            <a:avLst/>
          </a:prstGeom>
        </p:spPr>
      </p:pic>
      <p:pic>
        <p:nvPicPr>
          <p:cNvPr id="7" name="Slika 6">
            <a:extLst>
              <a:ext uri="{FF2B5EF4-FFF2-40B4-BE49-F238E27FC236}">
                <a16:creationId xmlns:a16="http://schemas.microsoft.com/office/drawing/2014/main" id="{6DF33E5E-C720-4EE6-029D-0801EF918CA7}"/>
              </a:ext>
            </a:extLst>
          </p:cNvPr>
          <p:cNvPicPr>
            <a:picLocks noChangeAspect="1"/>
          </p:cNvPicPr>
          <p:nvPr/>
        </p:nvPicPr>
        <p:blipFill>
          <a:blip r:embed="rId9"/>
          <a:stretch>
            <a:fillRect/>
          </a:stretch>
        </p:blipFill>
        <p:spPr>
          <a:xfrm>
            <a:off x="546099" y="2144202"/>
            <a:ext cx="3455915" cy="2491531"/>
          </a:xfrm>
          <a:prstGeom prst="rect">
            <a:avLst/>
          </a:prstGeom>
        </p:spPr>
      </p:pic>
    </p:spTree>
    <p:extLst>
      <p:ext uri="{BB962C8B-B14F-4D97-AF65-F5344CB8AC3E}">
        <p14:creationId xmlns:p14="http://schemas.microsoft.com/office/powerpoint/2010/main" val="2083511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81192" y="702156"/>
            <a:ext cx="11029616" cy="1143270"/>
          </a:xfrm>
        </p:spPr>
        <p:txBody>
          <a:bodyPr>
            <a:noAutofit/>
          </a:bodyPr>
          <a:lstStyle/>
          <a:p>
            <a:pPr algn="ctr"/>
            <a:r>
              <a:rPr lang="en-US" altLang="sr-Latn-RS" sz="3600" b="1" dirty="0" smtClean="0">
                <a:latin typeface="Times New Roman" panose="02020603050405020304" pitchFamily="18" charset="0"/>
                <a:cs typeface="Times New Roman" panose="02020603050405020304" pitchFamily="18" charset="0"/>
              </a:rPr>
              <a:t/>
            </a:r>
            <a:br>
              <a:rPr lang="en-US" altLang="sr-Latn-RS" sz="3600" b="1" dirty="0" smtClean="0">
                <a:latin typeface="Times New Roman" panose="02020603050405020304" pitchFamily="18" charset="0"/>
                <a:cs typeface="Times New Roman" panose="02020603050405020304" pitchFamily="18" charset="0"/>
              </a:rPr>
            </a:br>
            <a:r>
              <a:rPr lang="en-US" altLang="sr-Latn-RS" sz="3600" b="1" dirty="0" smtClean="0">
                <a:latin typeface="Times New Roman" panose="02020603050405020304" pitchFamily="18" charset="0"/>
                <a:cs typeface="Times New Roman" panose="02020603050405020304" pitchFamily="18" charset="0"/>
              </a:rPr>
              <a:t>University of Applied Sciences in Criminal Investigation and Public Security</a:t>
            </a:r>
            <a:br>
              <a:rPr lang="en-US" altLang="sr-Latn-RS" sz="3600" b="1" dirty="0" smtClean="0">
                <a:latin typeface="Times New Roman" panose="02020603050405020304" pitchFamily="18" charset="0"/>
                <a:cs typeface="Times New Roman" panose="02020603050405020304" pitchFamily="18" charset="0"/>
              </a:rPr>
            </a:br>
            <a:r>
              <a:rPr lang="en-US" altLang="sr-Latn-RS" sz="3600" b="1" dirty="0" smtClean="0">
                <a:solidFill>
                  <a:srgbClr val="0070C0"/>
                </a:solidFill>
                <a:latin typeface="Times New Roman" panose="02020603050405020304" pitchFamily="18" charset="0"/>
                <a:cs typeface="Times New Roman" panose="02020603050405020304" pitchFamily="18" charset="0"/>
              </a:rPr>
              <a:t>TWO study programs</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1295401" y="2755900"/>
            <a:ext cx="9601196" cy="3594100"/>
          </a:xfrm>
        </p:spPr>
        <p:txBody>
          <a:bodyPr>
            <a:normAutofit/>
          </a:bodyPr>
          <a:lstStyle/>
          <a:p>
            <a:pPr>
              <a:buFont typeface="Wingdings" panose="05000000000000000000" pitchFamily="2" charset="2"/>
              <a:buChar char="v"/>
            </a:pPr>
            <a:r>
              <a:rPr lang="en-US" sz="3200" b="1" dirty="0" smtClean="0">
                <a:solidFill>
                  <a:srgbClr val="002060"/>
                </a:solidFill>
                <a:effectLst>
                  <a:outerShdw blurRad="38100" dist="38100" dir="2700000" algn="tl">
                    <a:srgbClr val="000000">
                      <a:alpha val="43137"/>
                    </a:srgbClr>
                  </a:outerShdw>
                </a:effectLst>
              </a:rPr>
              <a:t>undergraduate studies </a:t>
            </a:r>
            <a:r>
              <a:rPr lang="en-US" sz="3200" dirty="0" smtClean="0">
                <a:solidFill>
                  <a:srgbClr val="002060"/>
                </a:solidFill>
                <a:effectLst>
                  <a:outerShdw blurRad="38100" dist="38100" dir="2700000" algn="tl">
                    <a:srgbClr val="000000">
                      <a:alpha val="43137"/>
                    </a:srgbClr>
                  </a:outerShdw>
                </a:effectLst>
              </a:rPr>
              <a:t>(3 years, 180 ECTS, bachelor’s degree) – about 200 full-time and more than 300 part-time students</a:t>
            </a:r>
          </a:p>
          <a:p>
            <a:pPr>
              <a:buFont typeface="Wingdings" panose="05000000000000000000" pitchFamily="2" charset="2"/>
              <a:buChar char="v"/>
            </a:pPr>
            <a:r>
              <a:rPr lang="en-US" sz="3200" b="1" dirty="0" smtClean="0">
                <a:solidFill>
                  <a:srgbClr val="002060"/>
                </a:solidFill>
                <a:effectLst>
                  <a:outerShdw blurRad="38100" dist="38100" dir="2700000" algn="tl">
                    <a:srgbClr val="000000">
                      <a:alpha val="43137"/>
                    </a:srgbClr>
                  </a:outerShdw>
                </a:effectLst>
              </a:rPr>
              <a:t>graduate studie</a:t>
            </a:r>
            <a:r>
              <a:rPr lang="en-US" sz="3200" dirty="0" smtClean="0">
                <a:solidFill>
                  <a:srgbClr val="002060"/>
                </a:solidFill>
                <a:effectLst>
                  <a:outerShdw blurRad="38100" dist="38100" dir="2700000" algn="tl">
                    <a:srgbClr val="000000">
                      <a:alpha val="43137"/>
                    </a:srgbClr>
                  </a:outerShdw>
                </a:effectLst>
              </a:rPr>
              <a:t>s (2 years, 120 ECTS, master’s degree) –  about 300 part-time students</a:t>
            </a:r>
          </a:p>
          <a:p>
            <a:endParaRPr lang="en-US" sz="3200" dirty="0"/>
          </a:p>
        </p:txBody>
      </p:sp>
    </p:spTree>
    <p:extLst>
      <p:ext uri="{BB962C8B-B14F-4D97-AF65-F5344CB8AC3E}">
        <p14:creationId xmlns:p14="http://schemas.microsoft.com/office/powerpoint/2010/main" val="1044784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81192" y="465513"/>
            <a:ext cx="11029616" cy="1579418"/>
          </a:xfrm>
        </p:spPr>
        <p:txBody>
          <a:bodyPr>
            <a:normAutofit/>
          </a:bodyPr>
          <a:lstStyle/>
          <a:p>
            <a:r>
              <a:rPr lang="en-US" altLang="sr-Latn-RS" b="1" dirty="0" smtClean="0">
                <a:latin typeface="Times New Roman" panose="02020603050405020304" pitchFamily="18" charset="0"/>
                <a:cs typeface="Times New Roman" panose="02020603050405020304" pitchFamily="18" charset="0"/>
              </a:rPr>
              <a:t>Lifelong learning</a:t>
            </a:r>
            <a:endParaRPr lang="en-US"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1041400" y="2501900"/>
            <a:ext cx="10569407" cy="3865649"/>
          </a:xfrm>
        </p:spPr>
        <p:txBody>
          <a:bodyPr/>
          <a:lstStyle/>
          <a:p>
            <a:r>
              <a:rPr lang="en-US" sz="2800" b="1" dirty="0">
                <a:solidFill>
                  <a:srgbClr val="002060"/>
                </a:solidFill>
                <a:effectLst>
                  <a:outerShdw blurRad="38100" dist="38100" dir="2700000" algn="tl">
                    <a:srgbClr val="000000">
                      <a:alpha val="43137"/>
                    </a:srgbClr>
                  </a:outerShdw>
                </a:effectLst>
              </a:rPr>
              <a:t>PROFESSIONAL DEVELOPMENT:</a:t>
            </a:r>
          </a:p>
          <a:p>
            <a:pPr marL="0" indent="0">
              <a:buNone/>
            </a:pPr>
            <a:r>
              <a:rPr lang="en-US" dirty="0">
                <a:solidFill>
                  <a:srgbClr val="002060"/>
                </a:solidFill>
              </a:rPr>
              <a:t>Continuous training – knowledge and skills (competences)</a:t>
            </a:r>
          </a:p>
          <a:p>
            <a:r>
              <a:rPr lang="en-US" sz="2800" b="1" dirty="0">
                <a:solidFill>
                  <a:srgbClr val="002060"/>
                </a:solidFill>
                <a:effectLst>
                  <a:outerShdw blurRad="38100" dist="38100" dir="2700000" algn="tl">
                    <a:srgbClr val="000000">
                      <a:alpha val="43137"/>
                    </a:srgbClr>
                  </a:outerShdw>
                </a:effectLst>
              </a:rPr>
              <a:t>SPECIALIZATION:</a:t>
            </a:r>
          </a:p>
          <a:p>
            <a:pPr marL="0" indent="0">
              <a:buNone/>
            </a:pPr>
            <a:r>
              <a:rPr lang="en-US" dirty="0">
                <a:solidFill>
                  <a:srgbClr val="002060"/>
                </a:solidFill>
              </a:rPr>
              <a:t>Specialized Courses and Seminars - license for a special police line of work</a:t>
            </a:r>
          </a:p>
          <a:p>
            <a:pPr marL="0" indent="0">
              <a:buNone/>
            </a:pPr>
            <a:r>
              <a:rPr lang="en-US" dirty="0">
                <a:solidFill>
                  <a:srgbClr val="002060"/>
                </a:solidFill>
              </a:rPr>
              <a:t>Final exam in front of the commission</a:t>
            </a:r>
            <a:endParaRPr lang="hr-HR" dirty="0">
              <a:solidFill>
                <a:srgbClr val="002060"/>
              </a:solidFill>
            </a:endParaRPr>
          </a:p>
          <a:p>
            <a:r>
              <a:rPr lang="hr-HR" altLang="sr-Latn-RS" sz="2800" b="1" dirty="0">
                <a:solidFill>
                  <a:srgbClr val="002060"/>
                </a:solidFill>
                <a:effectLst>
                  <a:outerShdw blurRad="38100" dist="38100" dir="2700000" algn="tl">
                    <a:srgbClr val="000000">
                      <a:alpha val="43137"/>
                    </a:srgbClr>
                  </a:outerShdw>
                </a:effectLst>
              </a:rPr>
              <a:t>VOCATIONAL</a:t>
            </a:r>
            <a:r>
              <a:rPr lang="en-GB" altLang="sr-Latn-RS" sz="2800" b="1" dirty="0">
                <a:solidFill>
                  <a:srgbClr val="002060"/>
                </a:solidFill>
                <a:effectLst>
                  <a:outerShdw blurRad="38100" dist="38100" dir="2700000" algn="tl">
                    <a:srgbClr val="000000">
                      <a:alpha val="43137"/>
                    </a:srgbClr>
                  </a:outerShdw>
                </a:effectLst>
              </a:rPr>
              <a:t> TRAINING:</a:t>
            </a:r>
          </a:p>
          <a:p>
            <a:pPr marL="0" indent="0">
              <a:buNone/>
            </a:pPr>
            <a:r>
              <a:rPr lang="en-GB" altLang="sr-Latn-RS" dirty="0">
                <a:solidFill>
                  <a:srgbClr val="002060"/>
                </a:solidFill>
              </a:rPr>
              <a:t>Police career training, special duties, external users </a:t>
            </a:r>
          </a:p>
          <a:p>
            <a:pPr marL="0" indent="0">
              <a:buNone/>
            </a:pPr>
            <a:endParaRPr lang="en-US" dirty="0">
              <a:solidFill>
                <a:srgbClr val="002060"/>
              </a:solidFill>
            </a:endParaRPr>
          </a:p>
          <a:p>
            <a:endParaRPr lang="hr-HR" dirty="0"/>
          </a:p>
        </p:txBody>
      </p:sp>
    </p:spTree>
    <p:extLst>
      <p:ext uri="{BB962C8B-B14F-4D97-AF65-F5344CB8AC3E}">
        <p14:creationId xmlns:p14="http://schemas.microsoft.com/office/powerpoint/2010/main" val="1725520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81192" y="702155"/>
            <a:ext cx="11029616" cy="1234709"/>
          </a:xfrm>
        </p:spPr>
        <p:txBody>
          <a:bodyPr>
            <a:noAutofit/>
          </a:bodyPr>
          <a:lstStyle/>
          <a:p>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hr-HR"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a:t>
            </a:r>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PRIORITY</a:t>
            </a:r>
            <a:b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 of modern technology in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education</a:t>
            </a:r>
            <a:endParaRPr lang="hr-HR" dirty="0">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749299" y="2463800"/>
            <a:ext cx="4613889" cy="3631294"/>
          </a:xfrm>
        </p:spPr>
        <p:txBody>
          <a:bodyPr>
            <a:normAutofit lnSpcReduction="10000"/>
          </a:bodyPr>
          <a:lstStyle/>
          <a:p>
            <a:endParaRPr lang="hr-HR" dirty="0"/>
          </a:p>
          <a:p>
            <a:r>
              <a:rPr lang="hr-HR" b="1" dirty="0">
                <a:solidFill>
                  <a:srgbClr val="002060"/>
                </a:solidFill>
                <a:effectLst>
                  <a:outerShdw blurRad="38100" dist="38100" dir="2700000" algn="tl">
                    <a:srgbClr val="000000">
                      <a:alpha val="43137"/>
                    </a:srgbClr>
                  </a:outerShdw>
                </a:effectLst>
              </a:rPr>
              <a:t>E-</a:t>
            </a:r>
            <a:r>
              <a:rPr lang="hr-HR" b="1" dirty="0" err="1">
                <a:solidFill>
                  <a:srgbClr val="002060"/>
                </a:solidFill>
                <a:effectLst>
                  <a:outerShdw blurRad="38100" dist="38100" dir="2700000" algn="tl">
                    <a:srgbClr val="000000">
                      <a:alpha val="43137"/>
                    </a:srgbClr>
                  </a:outerShdw>
                </a:effectLst>
              </a:rPr>
              <a:t>education</a:t>
            </a:r>
            <a:r>
              <a:rPr lang="hr-HR" b="1" dirty="0">
                <a:solidFill>
                  <a:srgbClr val="002060"/>
                </a:solidFill>
                <a:effectLst>
                  <a:outerShdw blurRad="38100" dist="38100" dir="2700000" algn="tl">
                    <a:srgbClr val="000000">
                      <a:alpha val="43137"/>
                    </a:srgbClr>
                  </a:outerShdw>
                </a:effectLst>
              </a:rPr>
              <a:t> at </a:t>
            </a:r>
            <a:r>
              <a:rPr lang="hr-HR" b="1" dirty="0" err="1">
                <a:solidFill>
                  <a:srgbClr val="002060"/>
                </a:solidFill>
                <a:effectLst>
                  <a:outerShdw blurRad="38100" dist="38100" dir="2700000" algn="tl">
                    <a:srgbClr val="000000">
                      <a:alpha val="43137"/>
                    </a:srgbClr>
                  </a:outerShdw>
                </a:effectLst>
              </a:rPr>
              <a:t>the</a:t>
            </a:r>
            <a:r>
              <a:rPr lang="hr-HR" b="1" dirty="0">
                <a:solidFill>
                  <a:srgbClr val="002060"/>
                </a:solidFill>
                <a:effectLst>
                  <a:outerShdw blurRad="38100" dist="38100" dir="2700000" algn="tl">
                    <a:srgbClr val="000000">
                      <a:alpha val="43137"/>
                    </a:srgbClr>
                  </a:outerShdw>
                </a:effectLst>
              </a:rPr>
              <a:t> Police </a:t>
            </a:r>
            <a:r>
              <a:rPr lang="hr-HR" b="1" dirty="0" err="1" smtClean="0">
                <a:solidFill>
                  <a:srgbClr val="002060"/>
                </a:solidFill>
                <a:effectLst>
                  <a:outerShdw blurRad="38100" dist="38100" dir="2700000" algn="tl">
                    <a:srgbClr val="000000">
                      <a:alpha val="43137"/>
                    </a:srgbClr>
                  </a:outerShdw>
                </a:effectLst>
              </a:rPr>
              <a:t>Academy</a:t>
            </a:r>
            <a:r>
              <a:rPr lang="hr-HR" b="1" dirty="0" smtClean="0">
                <a:solidFill>
                  <a:srgbClr val="002060"/>
                </a:solidFill>
                <a:effectLst>
                  <a:outerShdw blurRad="38100" dist="38100" dir="2700000" algn="tl">
                    <a:srgbClr val="000000">
                      <a:alpha val="43137"/>
                    </a:srgbClr>
                  </a:outerShdw>
                </a:effectLst>
              </a:rPr>
              <a:t> </a:t>
            </a:r>
            <a:r>
              <a:rPr lang="en-US" b="1" dirty="0" smtClean="0">
                <a:solidFill>
                  <a:srgbClr val="002060"/>
                </a:solidFill>
                <a:effectLst>
                  <a:outerShdw blurRad="38100" dist="38100" dir="2700000" algn="tl">
                    <a:srgbClr val="000000">
                      <a:alpha val="43137"/>
                    </a:srgbClr>
                  </a:outerShdw>
                </a:effectLst>
              </a:rPr>
              <a:t>„The First Croatian Police Officer”</a:t>
            </a:r>
            <a:br>
              <a:rPr lang="en-US" b="1" dirty="0" smtClean="0">
                <a:solidFill>
                  <a:srgbClr val="002060"/>
                </a:solidFill>
                <a:effectLst>
                  <a:outerShdw blurRad="38100" dist="38100" dir="2700000" algn="tl">
                    <a:srgbClr val="000000">
                      <a:alpha val="43137"/>
                    </a:srgbClr>
                  </a:outerShdw>
                </a:effectLst>
              </a:rPr>
            </a:br>
            <a:r>
              <a:rPr lang="hr-HR" b="1" dirty="0" smtClean="0">
                <a:solidFill>
                  <a:srgbClr val="002060"/>
                </a:solidFill>
                <a:effectLst>
                  <a:outerShdw blurRad="38100" dist="38100" dir="2700000" algn="tl">
                    <a:srgbClr val="000000">
                      <a:alpha val="43137"/>
                    </a:srgbClr>
                  </a:outerShdw>
                </a:effectLst>
              </a:rPr>
              <a:t> </a:t>
            </a:r>
            <a:r>
              <a:rPr lang="hr-HR" dirty="0" smtClean="0">
                <a:solidFill>
                  <a:srgbClr val="002060"/>
                </a:solidFill>
                <a:hlinkClick r:id="rId3"/>
              </a:rPr>
              <a:t>https</a:t>
            </a:r>
            <a:r>
              <a:rPr lang="hr-HR" dirty="0">
                <a:solidFill>
                  <a:srgbClr val="002060"/>
                </a:solidFill>
                <a:hlinkClick r:id="rId3"/>
              </a:rPr>
              <a:t>://e-obrazovanje.fkz.hr/</a:t>
            </a:r>
            <a:r>
              <a:rPr lang="hr-HR" dirty="0">
                <a:solidFill>
                  <a:srgbClr val="002060"/>
                </a:solidFill>
              </a:rPr>
              <a:t>  </a:t>
            </a:r>
          </a:p>
          <a:p>
            <a:r>
              <a:rPr lang="en-US" dirty="0">
                <a:solidFill>
                  <a:srgbClr val="002060"/>
                </a:solidFill>
              </a:rPr>
              <a:t>N</a:t>
            </a:r>
            <a:r>
              <a:rPr lang="ta-IN" dirty="0">
                <a:solidFill>
                  <a:srgbClr val="002060"/>
                </a:solidFill>
              </a:rPr>
              <a:t>ew and modern form of education conducted and organized by the </a:t>
            </a:r>
            <a:r>
              <a:rPr lang="ta-IN" dirty="0" smtClean="0">
                <a:solidFill>
                  <a:srgbClr val="002060"/>
                </a:solidFill>
              </a:rPr>
              <a:t>Academy</a:t>
            </a:r>
            <a:endParaRPr lang="hr-HR" dirty="0">
              <a:solidFill>
                <a:srgbClr val="002060"/>
              </a:solidFill>
            </a:endParaRPr>
          </a:p>
          <a:p>
            <a:pPr marL="0" indent="0">
              <a:buNone/>
            </a:pPr>
            <a:r>
              <a:rPr lang="hr-HR" dirty="0">
                <a:solidFill>
                  <a:srgbClr val="002060"/>
                </a:solidFill>
              </a:rPr>
              <a:t> </a:t>
            </a:r>
          </a:p>
        </p:txBody>
      </p:sp>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3189" y="2463799"/>
            <a:ext cx="6333517" cy="3631295"/>
          </a:xfrm>
          <a:prstGeom prst="rect">
            <a:avLst/>
          </a:prstGeom>
        </p:spPr>
      </p:pic>
    </p:spTree>
    <p:extLst>
      <p:ext uri="{BB962C8B-B14F-4D97-AF65-F5344CB8AC3E}">
        <p14:creationId xmlns:p14="http://schemas.microsoft.com/office/powerpoint/2010/main" val="829662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ta-IN" b="1" dirty="0">
                <a:solidFill>
                  <a:srgbClr val="002060"/>
                </a:solidFill>
                <a:effectLst>
                  <a:outerShdw blurRad="38100" dist="38100" dir="2700000" algn="tl">
                    <a:srgbClr val="000000">
                      <a:alpha val="43137"/>
                    </a:srgbClr>
                  </a:outerShdw>
                </a:effectLst>
                <a:latin typeface="Times New Roman" panose="02020603050405020304" pitchFamily="18" charset="0"/>
              </a:rPr>
              <a:t>INTERNATIONAL ASPECTS OF POLICE EDUCATION</a:t>
            </a:r>
            <a:endParaRPr lang="hr-HR" dirty="0">
              <a:solidFill>
                <a:srgbClr val="002060"/>
              </a:solidFill>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p:txBody>
          <a:bodyPr>
            <a:normAutofit fontScale="85000" lnSpcReduction="20000"/>
          </a:bodyPr>
          <a:lstStyle/>
          <a:p>
            <a:pPr lvl="0">
              <a:buClr>
                <a:srgbClr val="4590B8"/>
              </a:buClr>
            </a:pPr>
            <a:endParaRPr lang="en-US" sz="2400" b="1" dirty="0" smtClean="0">
              <a:solidFill>
                <a:srgbClr val="002060"/>
              </a:solidFill>
              <a:effectLst>
                <a:outerShdw blurRad="38100" dist="38100" dir="2700000" algn="tl">
                  <a:srgbClr val="000000">
                    <a:alpha val="43137"/>
                  </a:srgbClr>
                </a:outerShdw>
              </a:effectLst>
            </a:endParaRPr>
          </a:p>
          <a:p>
            <a:pPr lvl="0">
              <a:buClr>
                <a:srgbClr val="4590B8"/>
              </a:buClr>
            </a:pPr>
            <a:r>
              <a:rPr lang="en-US" sz="2400" b="1" dirty="0" smtClean="0">
                <a:solidFill>
                  <a:srgbClr val="002060"/>
                </a:solidFill>
                <a:effectLst>
                  <a:outerShdw blurRad="38100" dist="38100" dir="2700000" algn="tl">
                    <a:srgbClr val="000000">
                      <a:alpha val="43137"/>
                    </a:srgbClr>
                  </a:outerShdw>
                </a:effectLst>
              </a:rPr>
              <a:t>FRONTEX – European Border and Coast guard agency</a:t>
            </a:r>
          </a:p>
          <a:p>
            <a:pPr lvl="0">
              <a:buClr>
                <a:srgbClr val="4590B8"/>
              </a:buClr>
            </a:pPr>
            <a:r>
              <a:rPr lang="en-US" sz="2000" dirty="0" smtClean="0">
                <a:solidFill>
                  <a:srgbClr val="002060"/>
                </a:solidFill>
                <a:ea typeface="+mj-ea"/>
                <a:cs typeface="+mj-cs"/>
              </a:rPr>
              <a:t>Cooperation with federal Police academy in Germany Common effort on capacity building: border surveillance with respect to human rights</a:t>
            </a:r>
          </a:p>
          <a:p>
            <a:pPr lvl="0">
              <a:buClr>
                <a:srgbClr val="4590B8"/>
              </a:buClr>
            </a:pPr>
            <a:r>
              <a:rPr lang="en-US" sz="2400" b="1" dirty="0" smtClean="0">
                <a:solidFill>
                  <a:srgbClr val="002060"/>
                </a:solidFill>
                <a:effectLst>
                  <a:outerShdw blurRad="38100" dist="38100" dir="2700000" algn="tl">
                    <a:srgbClr val="000000">
                      <a:alpha val="43137"/>
                    </a:srgbClr>
                  </a:outerShdw>
                </a:effectLst>
              </a:rPr>
              <a:t>CEPOL – European Union Agency for Law Enforcement Training</a:t>
            </a:r>
          </a:p>
          <a:p>
            <a:pPr lvl="0">
              <a:buClr>
                <a:srgbClr val="4590B8"/>
              </a:buClr>
            </a:pPr>
            <a:r>
              <a:rPr lang="en-US" sz="2000" dirty="0" smtClean="0">
                <a:solidFill>
                  <a:srgbClr val="002060"/>
                </a:solidFill>
                <a:ea typeface="+mj-ea"/>
                <a:cs typeface="+mj-cs"/>
              </a:rPr>
              <a:t>Cooperation with Police academy in Turkey through Memorandum of cooperation </a:t>
            </a:r>
          </a:p>
          <a:p>
            <a:pPr lvl="0">
              <a:buClr>
                <a:srgbClr val="4590B8"/>
              </a:buClr>
            </a:pPr>
            <a:r>
              <a:rPr lang="en-US" sz="2400" b="1" dirty="0" smtClean="0">
                <a:solidFill>
                  <a:srgbClr val="002060"/>
                </a:solidFill>
                <a:effectLst>
                  <a:outerShdw blurRad="38100" dist="38100" dir="2700000" algn="tl">
                    <a:srgbClr val="000000">
                      <a:alpha val="43137"/>
                    </a:srgbClr>
                  </a:outerShdw>
                </a:effectLst>
              </a:rPr>
              <a:t>Partnership for Education - regional training in cooperation with USA embassy in Zagreb</a:t>
            </a:r>
          </a:p>
          <a:p>
            <a:pPr lvl="0">
              <a:buClr>
                <a:srgbClr val="4590B8"/>
              </a:buClr>
            </a:pPr>
            <a:r>
              <a:rPr lang="en-US" sz="2400" b="1" dirty="0" smtClean="0">
                <a:solidFill>
                  <a:srgbClr val="002060"/>
                </a:solidFill>
                <a:effectLst>
                  <a:outerShdw blurRad="38100" dist="38100" dir="2700000" algn="tl">
                    <a:srgbClr val="000000">
                      <a:alpha val="43137"/>
                    </a:srgbClr>
                  </a:outerShdw>
                </a:effectLst>
              </a:rPr>
              <a:t>EU PROJECTS – ERASMUS &amp; </a:t>
            </a:r>
            <a:r>
              <a:rPr lang="en-US" sz="3800" b="1" dirty="0" smtClean="0">
                <a:solidFill>
                  <a:srgbClr val="002060"/>
                </a:solidFill>
                <a:effectLst>
                  <a:outerShdw blurRad="38100" dist="38100" dir="2700000" algn="tl">
                    <a:srgbClr val="000000">
                      <a:alpha val="43137"/>
                    </a:srgbClr>
                  </a:outerShdw>
                </a:effectLst>
              </a:rPr>
              <a:t>ERASMUS+</a:t>
            </a:r>
            <a:endParaRPr lang="en-US" sz="2400" b="1" dirty="0" smtClean="0">
              <a:solidFill>
                <a:srgbClr val="002060"/>
              </a:solidFill>
              <a:effectLst>
                <a:outerShdw blurRad="38100" dist="38100" dir="2700000" algn="tl">
                  <a:srgbClr val="000000">
                    <a:alpha val="43137"/>
                  </a:srgbClr>
                </a:outerShdw>
              </a:effectLst>
            </a:endParaRPr>
          </a:p>
          <a:p>
            <a:pPr marL="0" lvl="0" indent="0">
              <a:buClr>
                <a:srgbClr val="4590B8"/>
              </a:buClr>
              <a:buNone/>
            </a:pPr>
            <a:endParaRPr lang="en-US" sz="2400" b="1" dirty="0" smtClean="0">
              <a:solidFill>
                <a:srgbClr val="002060"/>
              </a:solidFill>
              <a:effectLst>
                <a:outerShdw blurRad="38100" dist="38100" dir="2700000" algn="tl">
                  <a:srgbClr val="000000">
                    <a:alpha val="43137"/>
                  </a:srgbClr>
                </a:outerShdw>
              </a:effectLst>
            </a:endParaRPr>
          </a:p>
          <a:p>
            <a:endParaRPr lang="en-US" dirty="0">
              <a:solidFill>
                <a:srgbClr val="002060"/>
              </a:solidFill>
            </a:endParaRPr>
          </a:p>
        </p:txBody>
      </p:sp>
    </p:spTree>
    <p:extLst>
      <p:ext uri="{BB962C8B-B14F-4D97-AF65-F5344CB8AC3E}">
        <p14:creationId xmlns:p14="http://schemas.microsoft.com/office/powerpoint/2010/main" val="4016412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692398" y="1871131"/>
            <a:ext cx="6815669" cy="1100669"/>
          </a:xfrm>
        </p:spPr>
        <p:txBody>
          <a:bodyPr>
            <a:normAutofit/>
          </a:bodyPr>
          <a:lstStyle/>
          <a:p>
            <a:r>
              <a:rPr lang="en-US" b="1" dirty="0"/>
              <a:t>ICT &amp; </a:t>
            </a:r>
            <a:r>
              <a:rPr lang="en-US" b="1" dirty="0" smtClean="0"/>
              <a:t>disinformation</a:t>
            </a:r>
            <a:endParaRPr lang="en-US" b="1" dirty="0"/>
          </a:p>
        </p:txBody>
      </p:sp>
      <p:sp>
        <p:nvSpPr>
          <p:cNvPr id="3" name="Podnaslov 2"/>
          <p:cNvSpPr>
            <a:spLocks noGrp="1"/>
          </p:cNvSpPr>
          <p:nvPr>
            <p:ph type="subTitle" idx="1"/>
          </p:nvPr>
        </p:nvSpPr>
        <p:spPr>
          <a:xfrm>
            <a:off x="2692398" y="3657596"/>
            <a:ext cx="6815669" cy="1651003"/>
          </a:xfrm>
        </p:spPr>
        <p:txBody>
          <a:bodyPr>
            <a:normAutofit fontScale="77500" lnSpcReduction="20000"/>
          </a:bodyPr>
          <a:lstStyle/>
          <a:p>
            <a:r>
              <a:rPr lang="en-US" b="1" dirty="0"/>
              <a:t>Associate Professor </a:t>
            </a:r>
            <a:r>
              <a:rPr lang="en-US" b="1" dirty="0" err="1" smtClean="0"/>
              <a:t>Krunoslav</a:t>
            </a:r>
            <a:r>
              <a:rPr lang="hr-HR" b="1" dirty="0" smtClean="0"/>
              <a:t> </a:t>
            </a:r>
            <a:r>
              <a:rPr lang="hr-HR" b="1" dirty="0" err="1" smtClean="0"/>
              <a:t>Antoliš</a:t>
            </a:r>
            <a:r>
              <a:rPr lang="en-US" b="1" dirty="0" smtClean="0"/>
              <a:t>, Chief </a:t>
            </a:r>
            <a:r>
              <a:rPr lang="en-US" b="1" dirty="0"/>
              <a:t>Police Adviser, </a:t>
            </a:r>
            <a:endParaRPr lang="hr-HR" b="1" dirty="0" smtClean="0"/>
          </a:p>
          <a:p>
            <a:r>
              <a:rPr lang="en-US" dirty="0" smtClean="0"/>
              <a:t>University </a:t>
            </a:r>
            <a:r>
              <a:rPr lang="en-US" dirty="0"/>
              <a:t>of Criminology and Public Security, </a:t>
            </a:r>
            <a:endParaRPr lang="hr-HR" dirty="0" smtClean="0"/>
          </a:p>
          <a:p>
            <a:r>
              <a:rPr lang="en-US" dirty="0" smtClean="0"/>
              <a:t>Police </a:t>
            </a:r>
            <a:r>
              <a:rPr lang="en-US" dirty="0"/>
              <a:t>academy "First Croatian Police Officer</a:t>
            </a:r>
            <a:r>
              <a:rPr lang="en-US" dirty="0" smtClean="0"/>
              <a:t>" </a:t>
            </a:r>
            <a:endParaRPr lang="hr-HR" dirty="0" smtClean="0"/>
          </a:p>
          <a:p>
            <a:r>
              <a:rPr lang="en-US" dirty="0" smtClean="0"/>
              <a:t>Ministry </a:t>
            </a:r>
            <a:r>
              <a:rPr lang="en-US" dirty="0"/>
              <a:t>of Internal </a:t>
            </a:r>
            <a:r>
              <a:rPr lang="en-US" dirty="0" smtClean="0"/>
              <a:t>Affairs </a:t>
            </a:r>
            <a:endParaRPr lang="hr-HR" dirty="0" smtClean="0"/>
          </a:p>
          <a:p>
            <a:r>
              <a:rPr lang="en-US" dirty="0" smtClean="0"/>
              <a:t>Republic </a:t>
            </a:r>
            <a:r>
              <a:rPr lang="en-US" dirty="0"/>
              <a:t>of Croatia</a:t>
            </a:r>
            <a:endParaRPr lang="hr-HR" dirty="0"/>
          </a:p>
        </p:txBody>
      </p:sp>
      <p:sp>
        <p:nvSpPr>
          <p:cNvPr id="4" name="Pravokutnik 3"/>
          <p:cNvSpPr/>
          <p:nvPr/>
        </p:nvSpPr>
        <p:spPr>
          <a:xfrm>
            <a:off x="131232" y="5380672"/>
            <a:ext cx="11938000" cy="1508105"/>
          </a:xfrm>
          <a:prstGeom prst="rect">
            <a:avLst/>
          </a:prstGeom>
        </p:spPr>
        <p:txBody>
          <a:bodyPr wrap="square">
            <a:spAutoFit/>
          </a:bodyPr>
          <a:lstStyle/>
          <a:p>
            <a:r>
              <a:rPr lang="en-US" dirty="0"/>
              <a:t>Program: </a:t>
            </a:r>
            <a:r>
              <a:rPr lang="en-US" sz="2000" b="1" dirty="0"/>
              <a:t>Erasmus+ </a:t>
            </a:r>
            <a:endParaRPr lang="en-US" b="1" dirty="0"/>
          </a:p>
          <a:p>
            <a:r>
              <a:rPr lang="en-US" dirty="0"/>
              <a:t>Action Type: </a:t>
            </a:r>
            <a:r>
              <a:rPr lang="en-US" b="1" dirty="0"/>
              <a:t>KA220-HED - Cooperation partnerships in higher education </a:t>
            </a:r>
          </a:p>
          <a:p>
            <a:r>
              <a:rPr lang="en-US" dirty="0"/>
              <a:t>Participating Organizations: </a:t>
            </a:r>
            <a:r>
              <a:rPr lang="en-US" b="1" dirty="0"/>
              <a:t>SISEKAITSEAKADEEMIA, Estonia, TALLINN; MYKOLO ROMERIO UNIVERSITETAS Lithuania, </a:t>
            </a:r>
            <a:r>
              <a:rPr lang="en-US" b="1" dirty="0" err="1"/>
              <a:t>Vilniaus</a:t>
            </a:r>
            <a:r>
              <a:rPr lang="en-US" b="1" dirty="0"/>
              <a:t> </a:t>
            </a:r>
            <a:r>
              <a:rPr lang="en-US" b="1" dirty="0" err="1"/>
              <a:t>apskritis</a:t>
            </a:r>
            <a:r>
              <a:rPr lang="en-US" b="1" dirty="0"/>
              <a:t>, VILNIUS; University of Criminology and Public Security, Police academy "First Croatian Police Officer", MINISTRY OF INTERIOR, Croatia, Grad Zagreb.</a:t>
            </a:r>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20426"/>
            <a:ext cx="2191722" cy="1814576"/>
          </a:xfrm>
          <a:prstGeom prst="rect">
            <a:avLst/>
          </a:prstGeom>
        </p:spPr>
      </p:pic>
    </p:spTree>
    <p:extLst>
      <p:ext uri="{BB962C8B-B14F-4D97-AF65-F5344CB8AC3E}">
        <p14:creationId xmlns:p14="http://schemas.microsoft.com/office/powerpoint/2010/main" val="3155602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Hybrid threats </a:t>
            </a:r>
            <a:r>
              <a:rPr lang="hr-HR" b="1" dirty="0" smtClean="0">
                <a:latin typeface="Times New Roman" panose="02020603050405020304" pitchFamily="18" charset="0"/>
                <a:cs typeface="Times New Roman" panose="02020603050405020304" pitchFamily="18" charset="0"/>
              </a:rPr>
              <a:t/>
            </a:r>
            <a:br>
              <a:rPr lang="hr-HR"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the ICT environment</a:t>
            </a:r>
          </a:p>
        </p:txBody>
      </p:sp>
      <p:sp>
        <p:nvSpPr>
          <p:cNvPr id="3" name="Rezervirano mjesto sadržaja 2"/>
          <p:cNvSpPr>
            <a:spLocks noGrp="1"/>
          </p:cNvSpPr>
          <p:nvPr>
            <p:ph idx="1"/>
          </p:nvPr>
        </p:nvSpPr>
        <p:spPr>
          <a:xfrm>
            <a:off x="1295401" y="2556932"/>
            <a:ext cx="9601196" cy="3780368"/>
          </a:xfrm>
        </p:spPr>
        <p:txBody>
          <a:bodyPr>
            <a:normAutofit/>
          </a:bodyPr>
          <a:lstStyle/>
          <a:p>
            <a:pPr>
              <a:buFont typeface="Wingdings" panose="05000000000000000000" pitchFamily="2" charset="2"/>
              <a:buChar char="Ø"/>
            </a:pPr>
            <a:r>
              <a:rPr lang="en-US" altLang="en-US" sz="2800" b="1" dirty="0">
                <a:solidFill>
                  <a:schemeClr val="tx1"/>
                </a:solidFill>
                <a:latin typeface="Times New Roman" panose="02020603050405020304" pitchFamily="18" charset="0"/>
                <a:cs typeface="Times New Roman" panose="02020603050405020304" pitchFamily="18" charset="0"/>
              </a:rPr>
              <a:t>Hacktivism, </a:t>
            </a:r>
            <a:endParaRPr lang="hr-HR" altLang="en-US" sz="2800" b="1"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sz="2800" b="1" dirty="0" smtClean="0">
                <a:solidFill>
                  <a:schemeClr val="tx1"/>
                </a:solidFill>
                <a:latin typeface="Times New Roman" panose="02020603050405020304" pitchFamily="18" charset="0"/>
                <a:cs typeface="Times New Roman" panose="02020603050405020304" pitchFamily="18" charset="0"/>
              </a:rPr>
              <a:t>Terrorism</a:t>
            </a:r>
            <a:r>
              <a:rPr lang="hr-HR" altLang="en-US" sz="2800" b="1" dirty="0" smtClean="0">
                <a:solidFill>
                  <a:schemeClr val="tx1"/>
                </a:solidFill>
                <a:latin typeface="Times New Roman" panose="02020603050405020304" pitchFamily="18" charset="0"/>
                <a:cs typeface="Times New Roman" panose="02020603050405020304" pitchFamily="18" charset="0"/>
              </a:rPr>
              <a:t> </a:t>
            </a:r>
            <a:r>
              <a:rPr lang="en-US" altLang="en-US" sz="2800" b="1" dirty="0">
                <a:solidFill>
                  <a:schemeClr val="tx1"/>
                </a:solidFill>
                <a:latin typeface="Times New Roman" panose="02020603050405020304" pitchFamily="18" charset="0"/>
                <a:cs typeface="Times New Roman" panose="02020603050405020304" pitchFamily="18" charset="0"/>
              </a:rPr>
              <a:t>in </a:t>
            </a:r>
            <a:r>
              <a:rPr lang="en-US" altLang="en-US" sz="2800" b="1" dirty="0" smtClean="0">
                <a:solidFill>
                  <a:schemeClr val="tx1"/>
                </a:solidFill>
                <a:latin typeface="Times New Roman" panose="02020603050405020304" pitchFamily="18" charset="0"/>
                <a:cs typeface="Times New Roman" panose="02020603050405020304" pitchFamily="18" charset="0"/>
              </a:rPr>
              <a:t>Cyberspace, </a:t>
            </a:r>
            <a:endParaRPr lang="hr-HR" altLang="en-US" sz="2800" b="1"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sz="2800" b="1" dirty="0" smtClean="0">
                <a:solidFill>
                  <a:schemeClr val="tx1"/>
                </a:solidFill>
                <a:latin typeface="Times New Roman" panose="02020603050405020304" pitchFamily="18" charset="0"/>
                <a:cs typeface="Times New Roman" panose="02020603050405020304" pitchFamily="18" charset="0"/>
              </a:rPr>
              <a:t>Espionage</a:t>
            </a:r>
            <a:r>
              <a:rPr lang="hr-HR" altLang="en-US" sz="2800" b="1" dirty="0" smtClean="0">
                <a:solidFill>
                  <a:schemeClr val="tx1"/>
                </a:solidFill>
                <a:latin typeface="Times New Roman" panose="02020603050405020304" pitchFamily="18" charset="0"/>
                <a:cs typeface="Times New Roman" panose="02020603050405020304" pitchFamily="18" charset="0"/>
              </a:rPr>
              <a:t> </a:t>
            </a:r>
            <a:r>
              <a:rPr lang="en-US" altLang="en-US" sz="2800" b="1" dirty="0">
                <a:solidFill>
                  <a:schemeClr val="tx1"/>
                </a:solidFill>
                <a:latin typeface="Times New Roman" panose="02020603050405020304" pitchFamily="18" charset="0"/>
                <a:cs typeface="Times New Roman" panose="02020603050405020304" pitchFamily="18" charset="0"/>
              </a:rPr>
              <a:t>in Cyberspace </a:t>
            </a:r>
            <a:endParaRPr lang="hr-HR" altLang="en-US" sz="2800" b="1"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sz="2800" b="1" dirty="0" smtClean="0">
                <a:solidFill>
                  <a:schemeClr val="tx1"/>
                </a:solidFill>
                <a:latin typeface="Times New Roman" panose="02020603050405020304" pitchFamily="18" charset="0"/>
                <a:cs typeface="Times New Roman" panose="02020603050405020304" pitchFamily="18" charset="0"/>
              </a:rPr>
              <a:t>Warfare </a:t>
            </a:r>
            <a:r>
              <a:rPr lang="en-US" altLang="en-US" sz="2800" b="1" dirty="0">
                <a:solidFill>
                  <a:schemeClr val="tx1"/>
                </a:solidFill>
                <a:latin typeface="Times New Roman" panose="02020603050405020304" pitchFamily="18" charset="0"/>
                <a:cs typeface="Times New Roman" panose="02020603050405020304" pitchFamily="18" charset="0"/>
              </a:rPr>
              <a:t>in Cyberspace</a:t>
            </a:r>
            <a:r>
              <a:rPr lang="hr-HR" altLang="en-US" sz="2800" b="1" dirty="0">
                <a:solidFill>
                  <a:schemeClr val="tx1"/>
                </a:solidFill>
                <a:latin typeface="Times New Roman" panose="02020603050405020304" pitchFamily="18" charset="0"/>
                <a:cs typeface="Times New Roman" panose="02020603050405020304" pitchFamily="18" charset="0"/>
              </a:rPr>
              <a:t> </a:t>
            </a:r>
            <a:endParaRPr lang="hr-HR" altLang="en-US" sz="2800" b="1"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hr-HR" sz="2800" b="1" dirty="0">
                <a:latin typeface="Times New Roman" panose="02020603050405020304" pitchFamily="18" charset="0"/>
                <a:cs typeface="Times New Roman" panose="02020603050405020304" pitchFamily="18" charset="0"/>
              </a:rPr>
              <a:t>E</a:t>
            </a:r>
            <a:r>
              <a:rPr lang="en-US" sz="2800" b="1" dirty="0" err="1">
                <a:latin typeface="Times New Roman" panose="02020603050405020304" pitchFamily="18" charset="0"/>
                <a:cs typeface="Times New Roman" panose="02020603050405020304" pitchFamily="18" charset="0"/>
              </a:rPr>
              <a:t>conomic</a:t>
            </a:r>
            <a:r>
              <a:rPr lang="en-US" sz="2800" b="1" dirty="0">
                <a:latin typeface="Times New Roman" panose="02020603050405020304" pitchFamily="18" charset="0"/>
                <a:cs typeface="Times New Roman" panose="02020603050405020304" pitchFamily="18" charset="0"/>
              </a:rPr>
              <a:t> destabilization</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sz="2800" b="1" dirty="0" smtClean="0">
                <a:solidFill>
                  <a:schemeClr val="tx1"/>
                </a:solidFill>
                <a:latin typeface="Times New Roman" panose="02020603050405020304" pitchFamily="18" charset="0"/>
                <a:cs typeface="Times New Roman" panose="02020603050405020304" pitchFamily="18" charset="0"/>
              </a:rPr>
              <a:t>Disinformation Campaigns</a:t>
            </a:r>
            <a:endParaRPr lang="hr-HR" alt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048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ski">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ski">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ski">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842</TotalTime>
  <Words>4599</Words>
  <Application>Microsoft Office PowerPoint</Application>
  <PresentationFormat>Široki zaslon</PresentationFormat>
  <Paragraphs>297</Paragraphs>
  <Slides>25</Slides>
  <Notes>21</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25</vt:i4>
      </vt:variant>
    </vt:vector>
  </HeadingPairs>
  <TitlesOfParts>
    <vt:vector size="33" baseType="lpstr">
      <vt:lpstr>Arial</vt:lpstr>
      <vt:lpstr>Arial Black</vt:lpstr>
      <vt:lpstr>Calibri</vt:lpstr>
      <vt:lpstr>Garamond</vt:lpstr>
      <vt:lpstr>Latha</vt:lpstr>
      <vt:lpstr>Times New Roman</vt:lpstr>
      <vt:lpstr>Wingdings</vt:lpstr>
      <vt:lpstr>Organski</vt:lpstr>
      <vt:lpstr>Police Academy  „THE FIRST CROATIAN POLICE OFFICER” Zagreb, Republic of Croatia </vt:lpstr>
      <vt:lpstr>PowerPoint prezentacija</vt:lpstr>
      <vt:lpstr>Organisational structure of the Police Academy  „THE FIRST CROATIAN POLICE OFFICER”</vt:lpstr>
      <vt:lpstr> University of Applied Sciences in Criminal Investigation and Public Security TWO study programs</vt:lpstr>
      <vt:lpstr>Lifelong learning</vt:lpstr>
      <vt:lpstr>E-learning – PRIORITY Impact of modern technology in education</vt:lpstr>
      <vt:lpstr>INTERNATIONAL ASPECTS OF POLICE EDUCATION</vt:lpstr>
      <vt:lpstr>ICT &amp; disinformation</vt:lpstr>
      <vt:lpstr>Hybrid threats  in the ICT environment</vt:lpstr>
      <vt:lpstr>Economic destabilization</vt:lpstr>
      <vt:lpstr>Disinformation campaigns  in cyberspace </vt:lpstr>
      <vt:lpstr>Misinformation &amp; Disinformation</vt:lpstr>
      <vt:lpstr>Misuse of disinformation </vt:lpstr>
      <vt:lpstr> Psychological drivers </vt:lpstr>
      <vt:lpstr>Resist correction</vt:lpstr>
      <vt:lpstr>Develop critical thinking skills </vt:lpstr>
      <vt:lpstr>Promote media literacy education </vt:lpstr>
      <vt:lpstr>Encourage skepticism </vt:lpstr>
      <vt:lpstr>Provide diverse perspectives</vt:lpstr>
      <vt:lpstr>How artificial intelligence affects different aspects related to disinformation</vt:lpstr>
      <vt:lpstr>The research was conducted (during March and April 2023.) at the  University of Applied Sciences in Criminal Investigation and Public Security in Zagreb</vt:lpstr>
      <vt:lpstr>Research - instruments</vt:lpstr>
      <vt:lpstr>Research - results</vt:lpstr>
      <vt:lpstr>Conclusion</vt:lpstr>
      <vt:lpstr>Questions &amp; Answers Comments !!!</vt:lpstr>
    </vt:vector>
  </TitlesOfParts>
  <Company>MUP RH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KRUNO</dc:creator>
  <cp:lastModifiedBy>KRUNO</cp:lastModifiedBy>
  <cp:revision>59</cp:revision>
  <cp:lastPrinted>2023-03-20T09:21:11Z</cp:lastPrinted>
  <dcterms:created xsi:type="dcterms:W3CDTF">2023-03-20T07:58:31Z</dcterms:created>
  <dcterms:modified xsi:type="dcterms:W3CDTF">2023-08-21T11:45:25Z</dcterms:modified>
</cp:coreProperties>
</file>